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04" r:id="rId4"/>
    <p:sldId id="325" r:id="rId5"/>
    <p:sldId id="326" r:id="rId6"/>
    <p:sldId id="258" r:id="rId7"/>
    <p:sldId id="259" r:id="rId8"/>
    <p:sldId id="263" r:id="rId9"/>
    <p:sldId id="264" r:id="rId10"/>
    <p:sldId id="266" r:id="rId11"/>
    <p:sldId id="271" r:id="rId12"/>
    <p:sldId id="273" r:id="rId13"/>
    <p:sldId id="274" r:id="rId14"/>
    <p:sldId id="275" r:id="rId15"/>
    <p:sldId id="276" r:id="rId16"/>
    <p:sldId id="279" r:id="rId17"/>
    <p:sldId id="280" r:id="rId18"/>
    <p:sldId id="281" r:id="rId19"/>
    <p:sldId id="284" r:id="rId20"/>
    <p:sldId id="285" r:id="rId21"/>
    <p:sldId id="323" r:id="rId22"/>
    <p:sldId id="287" r:id="rId23"/>
    <p:sldId id="288" r:id="rId24"/>
    <p:sldId id="289" r:id="rId25"/>
    <p:sldId id="290" r:id="rId26"/>
    <p:sldId id="292" r:id="rId27"/>
    <p:sldId id="291" r:id="rId28"/>
    <p:sldId id="293" r:id="rId2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013" autoAdjust="0"/>
  </p:normalViewPr>
  <p:slideViewPr>
    <p:cSldViewPr snapToGrid="0" snapToObjects="1">
      <p:cViewPr varScale="1">
        <p:scale>
          <a:sx n="75" d="100"/>
          <a:sy n="75" d="100"/>
        </p:scale>
        <p:origin x="15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5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your observation?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Activity: draw AVL tree</a:t>
            </a:r>
          </a:p>
        </p:txBody>
      </p:sp>
    </p:spTree>
    <p:extLst>
      <p:ext uri="{BB962C8B-B14F-4D97-AF65-F5344CB8AC3E}">
        <p14:creationId xmlns:p14="http://schemas.microsoft.com/office/powerpoint/2010/main" val="18199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your observation?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Activity: draw AVL tree</a:t>
            </a:r>
          </a:p>
        </p:txBody>
      </p:sp>
    </p:spTree>
    <p:extLst>
      <p:ext uri="{BB962C8B-B14F-4D97-AF65-F5344CB8AC3E}">
        <p14:creationId xmlns:p14="http://schemas.microsoft.com/office/powerpoint/2010/main" val="135389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SetTree</a:t>
            </a:r>
            <a:r>
              <a:rPr lang="en-US" b="1" dirty="0"/>
              <a:t>()</a:t>
            </a:r>
            <a:r>
              <a:rPr lang="en-US" dirty="0"/>
              <a:t> is an un supported</a:t>
            </a:r>
            <a:r>
              <a:rPr lang="en-US" baseline="0" dirty="0"/>
              <a:t>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7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212" y="115887"/>
            <a:ext cx="8839201" cy="674211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198"/>
          <p:cNvSpPr txBox="1"/>
          <p:nvPr/>
        </p:nvSpPr>
        <p:spPr>
          <a:xfrm>
            <a:off x="5113867" y="2430084"/>
            <a:ext cx="3657600" cy="949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600" dirty="0"/>
              <a:t>Chapter 26</a:t>
            </a:r>
          </a:p>
        </p:txBody>
      </p:sp>
      <p:pic>
        <p:nvPicPr>
          <p:cNvPr id="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33" y="180109"/>
            <a:ext cx="8513234" cy="816042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Search Tree Implementation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Searching and Retrieving</a:t>
            </a:r>
          </a:p>
        </p:txBody>
      </p:sp>
      <p:sp>
        <p:nvSpPr>
          <p:cNvPr id="97" name="public T getEntry(T anEntry)…"/>
          <p:cNvSpPr txBox="1"/>
          <p:nvPr/>
        </p:nvSpPr>
        <p:spPr>
          <a:xfrm>
            <a:off x="443971" y="958126"/>
            <a:ext cx="5443155" cy="473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BA2DA2"/>
                </a:solidFill>
              </a:rPr>
              <a:t>private</a:t>
            </a:r>
            <a:r>
              <a:rPr sz="1600" dirty="0"/>
              <a:t> T </a:t>
            </a:r>
            <a:r>
              <a:rPr sz="1600" b="1" dirty="0" err="1"/>
              <a:t>findEntry</a:t>
            </a:r>
            <a:r>
              <a:rPr sz="1600" dirty="0"/>
              <a:t>(</a:t>
            </a:r>
            <a:r>
              <a:rPr sz="1600" dirty="0" err="1"/>
              <a:t>BinaryNode</a:t>
            </a:r>
            <a:r>
              <a:rPr sz="1600" dirty="0"/>
              <a:t>&lt;T&gt; </a:t>
            </a:r>
            <a:r>
              <a:rPr sz="1600" dirty="0" err="1"/>
              <a:t>rootNode</a:t>
            </a:r>
            <a:r>
              <a:rPr sz="1600" dirty="0"/>
              <a:t>, T </a:t>
            </a:r>
            <a:r>
              <a:rPr sz="1600" dirty="0" err="1"/>
              <a:t>anEntry</a:t>
            </a:r>
            <a:r>
              <a:rPr sz="1600" dirty="0"/>
              <a:t>)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{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T result = </a:t>
            </a:r>
            <a:r>
              <a:rPr sz="1600" dirty="0">
                <a:solidFill>
                  <a:srgbClr val="BA2DA2"/>
                </a:solidFill>
              </a:rPr>
              <a:t>null</a:t>
            </a:r>
            <a:r>
              <a:rPr sz="1600" dirty="0"/>
              <a:t>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</a:t>
            </a:r>
            <a:r>
              <a:rPr sz="1600" dirty="0">
                <a:solidFill>
                  <a:srgbClr val="BA2DA2"/>
                </a:solidFill>
              </a:rPr>
              <a:t>if</a:t>
            </a:r>
            <a:r>
              <a:rPr sz="1600" dirty="0"/>
              <a:t> (</a:t>
            </a:r>
            <a:r>
              <a:rPr sz="1600" dirty="0" err="1"/>
              <a:t>rootNode</a:t>
            </a:r>
            <a:r>
              <a:rPr sz="1600" dirty="0"/>
              <a:t> != </a:t>
            </a:r>
            <a:r>
              <a:rPr sz="1600" dirty="0">
                <a:solidFill>
                  <a:srgbClr val="BA2DA2"/>
                </a:solidFill>
              </a:rPr>
              <a:t>null</a:t>
            </a:r>
            <a:r>
              <a:rPr sz="1600" dirty="0"/>
              <a:t>)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{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   T </a:t>
            </a:r>
            <a:r>
              <a:rPr sz="1600" dirty="0" err="1"/>
              <a:t>rootEntry</a:t>
            </a:r>
            <a:r>
              <a:rPr sz="1600" dirty="0"/>
              <a:t> = </a:t>
            </a:r>
            <a:r>
              <a:rPr sz="1600" dirty="0" err="1"/>
              <a:t>rootNode.getData</a:t>
            </a:r>
            <a:r>
              <a:rPr sz="1600" dirty="0"/>
              <a:t>();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   </a:t>
            </a:r>
            <a:r>
              <a:rPr sz="1600" dirty="0">
                <a:solidFill>
                  <a:srgbClr val="BA2DA2"/>
                </a:solidFill>
              </a:rPr>
              <a:t>if</a:t>
            </a:r>
            <a:r>
              <a:rPr sz="1600" dirty="0"/>
              <a:t> (</a:t>
            </a:r>
            <a:r>
              <a:rPr sz="1600" dirty="0" err="1"/>
              <a:t>anEntry.equals</a:t>
            </a:r>
            <a:r>
              <a:rPr sz="1600" dirty="0"/>
              <a:t>(</a:t>
            </a:r>
            <a:r>
              <a:rPr sz="1600" dirty="0" err="1"/>
              <a:t>rootEntry</a:t>
            </a:r>
            <a:r>
              <a:rPr sz="1600" dirty="0"/>
              <a:t>))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      result = </a:t>
            </a:r>
            <a:r>
              <a:rPr sz="1600" dirty="0" err="1"/>
              <a:t>rootEntry</a:t>
            </a:r>
            <a:r>
              <a:rPr sz="1600" dirty="0"/>
              <a:t>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   </a:t>
            </a:r>
            <a:r>
              <a:rPr sz="1600" dirty="0">
                <a:solidFill>
                  <a:srgbClr val="BA2DA2"/>
                </a:solidFill>
              </a:rPr>
              <a:t>else</a:t>
            </a:r>
            <a:r>
              <a:rPr sz="1600" dirty="0"/>
              <a:t> </a:t>
            </a:r>
            <a:r>
              <a:rPr sz="1600" dirty="0">
                <a:solidFill>
                  <a:srgbClr val="BA2DA2"/>
                </a:solidFill>
              </a:rPr>
              <a:t>if</a:t>
            </a:r>
            <a:r>
              <a:rPr sz="1600" dirty="0"/>
              <a:t> (</a:t>
            </a:r>
            <a:r>
              <a:rPr sz="1600" dirty="0" err="1"/>
              <a:t>anEntry.compareTo</a:t>
            </a:r>
            <a:r>
              <a:rPr sz="1600" dirty="0"/>
              <a:t>(</a:t>
            </a:r>
            <a:r>
              <a:rPr sz="1600" dirty="0" err="1"/>
              <a:t>rootEntry</a:t>
            </a:r>
            <a:r>
              <a:rPr sz="1600" dirty="0"/>
              <a:t>) &lt; </a:t>
            </a:r>
            <a:r>
              <a:rPr sz="1600" dirty="0">
                <a:solidFill>
                  <a:srgbClr val="272AD8"/>
                </a:solidFill>
              </a:rPr>
              <a:t>0</a:t>
            </a:r>
            <a:r>
              <a:rPr sz="1600" dirty="0"/>
              <a:t>)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      result = </a:t>
            </a:r>
            <a:r>
              <a:rPr sz="1600" dirty="0" err="1"/>
              <a:t>findEntry</a:t>
            </a:r>
            <a:r>
              <a:rPr sz="1600" dirty="0"/>
              <a:t>(</a:t>
            </a:r>
            <a:r>
              <a:rPr sz="1600" dirty="0" err="1"/>
              <a:t>rootNode.getLeftChild</a:t>
            </a:r>
            <a:r>
              <a:rPr sz="1600" dirty="0"/>
              <a:t>(), </a:t>
            </a:r>
            <a:r>
              <a:rPr sz="1600" dirty="0" err="1"/>
              <a:t>anEntry</a:t>
            </a:r>
            <a:r>
              <a:rPr sz="1600" dirty="0"/>
              <a:t>);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   </a:t>
            </a:r>
            <a:r>
              <a:rPr sz="1600" dirty="0">
                <a:solidFill>
                  <a:srgbClr val="BA2DA2"/>
                </a:solidFill>
              </a:rPr>
              <a:t>else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      result = </a:t>
            </a:r>
            <a:r>
              <a:rPr sz="1600" dirty="0" err="1"/>
              <a:t>findEntry</a:t>
            </a:r>
            <a:r>
              <a:rPr sz="1600" dirty="0"/>
              <a:t>(</a:t>
            </a:r>
            <a:r>
              <a:rPr sz="1600" dirty="0" err="1"/>
              <a:t>rootNode.getRightChild</a:t>
            </a:r>
            <a:r>
              <a:rPr sz="1600" dirty="0"/>
              <a:t>(), </a:t>
            </a:r>
            <a:r>
              <a:rPr sz="1600" dirty="0" err="1"/>
              <a:t>anEntry</a:t>
            </a:r>
            <a:r>
              <a:rPr sz="1600" dirty="0"/>
              <a:t>);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000000"/>
                </a:solidFill>
              </a:rPr>
              <a:t>   } </a:t>
            </a:r>
            <a:r>
              <a:rPr sz="1600" dirty="0"/>
              <a:t>// end if</a:t>
            </a:r>
            <a:endParaRPr sz="1600"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600"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</a:t>
            </a:r>
            <a:r>
              <a:rPr sz="1600" dirty="0">
                <a:solidFill>
                  <a:srgbClr val="BA2DA2"/>
                </a:solidFill>
              </a:rPr>
              <a:t>return</a:t>
            </a:r>
            <a:r>
              <a:rPr sz="1600" dirty="0"/>
              <a:t> result;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000000"/>
                </a:solidFill>
              </a:rPr>
              <a:t>} </a:t>
            </a:r>
            <a:r>
              <a:rPr sz="1600" dirty="0"/>
              <a:t>// end </a:t>
            </a:r>
            <a:r>
              <a:rPr sz="1600" dirty="0" err="1"/>
              <a:t>findEntry</a:t>
            </a:r>
            <a:endParaRPr sz="1600"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 Add Implementation</a:t>
            </a:r>
          </a:p>
        </p:txBody>
      </p:sp>
      <p:sp>
        <p:nvSpPr>
          <p:cNvPr id="121" name="Algorithm addEntry(binarySearchTree, anEntry)…"/>
          <p:cNvSpPr txBox="1"/>
          <p:nvPr/>
        </p:nvSpPr>
        <p:spPr>
          <a:xfrm>
            <a:off x="457200" y="803796"/>
            <a:ext cx="8319028" cy="569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b="1"/>
            </a:pPr>
            <a:r>
              <a:rPr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dirty="0" err="1"/>
              <a:t>addEntry</a:t>
            </a:r>
            <a:r>
              <a:rPr dirty="0"/>
              <a:t>(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anEntry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 dirty="0"/>
              <a:t>Adds an entry to a binary search tree that is not empty.</a:t>
            </a:r>
          </a:p>
          <a:p>
            <a:pPr defTabSz="457200">
              <a:defRPr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 i="0" spc="-52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spc="-17" dirty="0"/>
              <a:t>R</a:t>
            </a:r>
            <a:r>
              <a:rPr dirty="0"/>
              <a:t>eturns</a:t>
            </a:r>
            <a:r>
              <a:rPr spc="-5" dirty="0"/>
              <a:t>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n</a:t>
            </a:r>
            <a:r>
              <a:rPr i="0" spc="-70" dirty="0">
                <a:latin typeface="+mj-lt"/>
                <a:ea typeface="+mj-ea"/>
                <a:cs typeface="+mj-cs"/>
                <a:sym typeface="Arial"/>
              </a:rPr>
              <a:t>u</a:t>
            </a:r>
            <a:r>
              <a:rPr i="0" spc="-81" dirty="0">
                <a:latin typeface="+mj-lt"/>
                <a:ea typeface="+mj-ea"/>
                <a:cs typeface="+mj-cs"/>
                <a:sym typeface="Arial"/>
              </a:rPr>
              <a:t>l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l</a:t>
            </a:r>
            <a:r>
              <a:rPr i="0" spc="-4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if</a:t>
            </a:r>
            <a:r>
              <a:rPr spc="-5" dirty="0"/>
              <a:t> </a:t>
            </a:r>
            <a:r>
              <a:rPr i="0" spc="5" dirty="0" err="1">
                <a:latin typeface="+mj-lt"/>
                <a:ea typeface="+mj-ea"/>
                <a:cs typeface="+mj-cs"/>
                <a:sym typeface="Arial"/>
              </a:rPr>
              <a:t>a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nE</a:t>
            </a:r>
            <a:r>
              <a:rPr i="0" spc="-11" dirty="0" err="1">
                <a:latin typeface="+mj-lt"/>
                <a:ea typeface="+mj-ea"/>
                <a:cs typeface="+mj-cs"/>
                <a:sym typeface="Arial"/>
              </a:rPr>
              <a:t>n</a:t>
            </a:r>
            <a:r>
              <a:rPr i="0" spc="-35" dirty="0" err="1">
                <a:latin typeface="+mj-lt"/>
                <a:ea typeface="+mj-ea"/>
                <a:cs typeface="+mj-cs"/>
                <a:sym typeface="Arial"/>
              </a:rPr>
              <a:t>t</a:t>
            </a:r>
            <a:r>
              <a:rPr i="0" spc="5" dirty="0" err="1">
                <a:latin typeface="+mj-lt"/>
                <a:ea typeface="+mj-ea"/>
                <a:cs typeface="+mj-cs"/>
                <a:sym typeface="Arial"/>
              </a:rPr>
              <a:t>r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y</a:t>
            </a:r>
            <a:r>
              <a:rPr i="0" spc="-29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spc="5" dirty="0"/>
              <a:t>d</a:t>
            </a:r>
            <a:r>
              <a:rPr spc="11" dirty="0"/>
              <a:t>i</a:t>
            </a:r>
            <a:r>
              <a:rPr dirty="0"/>
              <a:t>d </a:t>
            </a:r>
            <a:r>
              <a:rPr spc="11" dirty="0"/>
              <a:t>n</a:t>
            </a:r>
            <a:r>
              <a:rPr spc="-11" dirty="0"/>
              <a:t>o</a:t>
            </a:r>
            <a:r>
              <a:rPr dirty="0"/>
              <a:t>t </a:t>
            </a:r>
            <a:r>
              <a:rPr spc="-5" dirty="0"/>
              <a:t>e</a:t>
            </a:r>
            <a:r>
              <a:rPr dirty="0"/>
              <a:t>x</a:t>
            </a:r>
            <a:r>
              <a:rPr spc="11" dirty="0"/>
              <a:t>i</a:t>
            </a:r>
            <a:r>
              <a:rPr dirty="0"/>
              <a:t>st </a:t>
            </a:r>
            <a:r>
              <a:rPr spc="5" dirty="0"/>
              <a:t>a</a:t>
            </a:r>
            <a:r>
              <a:rPr dirty="0"/>
              <a:t>l</a:t>
            </a:r>
            <a:r>
              <a:rPr spc="-11" dirty="0"/>
              <a:t>r</a:t>
            </a:r>
            <a:r>
              <a:rPr spc="5" dirty="0"/>
              <a:t>e</a:t>
            </a:r>
            <a:r>
              <a:rPr spc="11" dirty="0"/>
              <a:t>a</a:t>
            </a:r>
            <a:r>
              <a:rPr dirty="0"/>
              <a:t>dy </a:t>
            </a:r>
            <a:r>
              <a:rPr spc="17" dirty="0"/>
              <a:t>i</a:t>
            </a:r>
            <a:r>
              <a:rPr dirty="0"/>
              <a:t>n t</a:t>
            </a:r>
            <a:r>
              <a:rPr spc="11" dirty="0"/>
              <a:t>h</a:t>
            </a:r>
            <a:r>
              <a:rPr dirty="0"/>
              <a:t>e </a:t>
            </a:r>
            <a:r>
              <a:rPr spc="5" dirty="0"/>
              <a:t>t</a:t>
            </a:r>
            <a:r>
              <a:rPr spc="-11" dirty="0"/>
              <a:t>r</a:t>
            </a:r>
            <a:r>
              <a:rPr spc="5" dirty="0"/>
              <a:t>e</a:t>
            </a:r>
            <a:r>
              <a:rPr spc="29" dirty="0"/>
              <a:t>e</a:t>
            </a:r>
            <a:r>
              <a:rPr dirty="0"/>
              <a:t>. </a:t>
            </a:r>
            <a:r>
              <a:rPr spc="5" dirty="0"/>
              <a:t>O</a:t>
            </a:r>
            <a:r>
              <a:rPr dirty="0"/>
              <a:t>t</a:t>
            </a:r>
            <a:r>
              <a:rPr spc="11" dirty="0"/>
              <a:t>h</a:t>
            </a:r>
            <a:r>
              <a:rPr spc="5" dirty="0"/>
              <a:t>e</a:t>
            </a:r>
            <a:r>
              <a:rPr spc="11" dirty="0"/>
              <a:t>r</a:t>
            </a:r>
            <a:r>
              <a:rPr dirty="0"/>
              <a:t>w</a:t>
            </a:r>
            <a:r>
              <a:rPr spc="11" dirty="0"/>
              <a:t>i</a:t>
            </a:r>
            <a:r>
              <a:rPr spc="5" dirty="0"/>
              <a:t>s</a:t>
            </a:r>
            <a:r>
              <a:rPr spc="11" dirty="0"/>
              <a:t>e</a:t>
            </a:r>
            <a:r>
              <a:rPr dirty="0"/>
              <a:t>, </a:t>
            </a:r>
            <a:r>
              <a:rPr spc="-11" dirty="0"/>
              <a:t>r</a:t>
            </a:r>
            <a:r>
              <a:rPr spc="-5" dirty="0"/>
              <a:t>e</a:t>
            </a:r>
            <a:r>
              <a:rPr dirty="0"/>
              <a:t>t</a:t>
            </a:r>
            <a:r>
              <a:rPr spc="17" dirty="0"/>
              <a:t>u</a:t>
            </a:r>
            <a:r>
              <a:rPr spc="11" dirty="0"/>
              <a:t>rn</a:t>
            </a:r>
            <a:r>
              <a:rPr dirty="0"/>
              <a:t>s t</a:t>
            </a:r>
            <a:r>
              <a:rPr spc="11" dirty="0"/>
              <a:t>h</a:t>
            </a:r>
            <a:r>
              <a:rPr dirty="0"/>
              <a:t>e</a:t>
            </a:r>
          </a:p>
          <a:p>
            <a:pPr defTabSz="457200">
              <a:defRPr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j-lt"/>
                <a:ea typeface="+mj-ea"/>
                <a:cs typeface="+mj-cs"/>
                <a:sym typeface="Arial"/>
              </a:rPr>
              <a:t>//</a:t>
            </a:r>
            <a:r>
              <a:rPr i="0" spc="-332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tree entry that matched and </a:t>
            </a:r>
            <a:r>
              <a:rPr spc="-17" dirty="0"/>
              <a:t>was </a:t>
            </a:r>
            <a:r>
              <a:rPr dirty="0"/>
              <a:t>replaced </a:t>
            </a:r>
            <a:r>
              <a:rPr spc="-29" dirty="0"/>
              <a:t>by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dirty="0"/>
              <a:t>.</a:t>
            </a:r>
          </a:p>
          <a:p>
            <a:pPr defTabSz="457200"/>
            <a:r>
              <a:rPr dirty="0"/>
              <a:t>result = </a:t>
            </a:r>
            <a:r>
              <a:rPr b="1" dirty="0"/>
              <a:t>null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matches the entry in the root of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binarySearchTree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</a:t>
            </a:r>
            <a:endParaRPr i="0" dirty="0"/>
          </a:p>
          <a:p>
            <a:pPr defTabSz="45720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1" indent="228600" defTabSz="457200"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j-lt"/>
                <a:ea typeface="+mj-ea"/>
                <a:cs typeface="+mj-cs"/>
                <a:sym typeface="Arial"/>
              </a:rPr>
              <a:t>result = </a:t>
            </a:r>
            <a:r>
              <a:rPr dirty="0"/>
              <a:t>entry in the root</a:t>
            </a:r>
          </a:p>
          <a:p>
            <a:pPr lvl="1" indent="228600" defTabSz="457200"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Replace entry in the root with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endParaRPr i="0" dirty="0"/>
          </a:p>
          <a:p>
            <a:pPr lvl="1" indent="228600" defTabSz="45720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defTabSz="457200"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else if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&lt; </a:t>
            </a:r>
            <a:r>
              <a:rPr dirty="0"/>
              <a:t>entry in the root of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binarySearchTree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</a:t>
            </a:r>
            <a:endParaRPr i="0" dirty="0"/>
          </a:p>
          <a:p>
            <a:pPr defTabSz="45720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1" indent="228600" defTabSz="457200"/>
            <a:r>
              <a:rPr b="1" dirty="0"/>
              <a:t>if </a:t>
            </a:r>
            <a:r>
              <a:rPr dirty="0"/>
              <a:t>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the root of </a:t>
            </a:r>
            <a:r>
              <a:rPr dirty="0" err="1"/>
              <a:t>binarySearchTree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has a left child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/>
            <a:r>
              <a:rPr dirty="0"/>
              <a:t>result = </a:t>
            </a:r>
            <a:r>
              <a:rPr dirty="0" err="1"/>
              <a:t>addEntry</a:t>
            </a:r>
            <a:r>
              <a:rPr dirty="0"/>
              <a:t>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left subtree of 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anEntry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defRPr b="1"/>
            </a:pPr>
            <a:r>
              <a:rPr dirty="0"/>
              <a:t>else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Give the root a left child containing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endParaRPr i="0" dirty="0"/>
          </a:p>
          <a:p>
            <a:pPr defTabSz="45720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defTabSz="457200"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else</a:t>
            </a:r>
            <a:r>
              <a:rPr b="1" i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i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 i="0" dirty="0" err="1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i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 &gt; </a:t>
            </a:r>
            <a:r>
              <a:rPr dirty="0">
                <a:solidFill>
                  <a:schemeClr val="accent6"/>
                </a:solidFill>
              </a:rPr>
              <a:t>entry in the root of </a:t>
            </a:r>
            <a:r>
              <a:rPr i="0" dirty="0" err="1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binarySearchTree</a:t>
            </a:r>
            <a:endParaRPr i="0" dirty="0"/>
          </a:p>
          <a:p>
            <a:pPr defTabSz="45720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1" indent="228600" defTabSz="457200"/>
            <a:r>
              <a:rPr b="1" dirty="0"/>
              <a:t>if </a:t>
            </a:r>
            <a:r>
              <a:rPr dirty="0"/>
              <a:t>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the root of </a:t>
            </a:r>
            <a:r>
              <a:rPr dirty="0" err="1"/>
              <a:t>binarySearchTree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has a right child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/>
            <a:r>
              <a:rPr dirty="0"/>
              <a:t>result = </a:t>
            </a:r>
            <a:r>
              <a:rPr dirty="0" err="1"/>
              <a:t>addEntry</a:t>
            </a:r>
            <a:r>
              <a:rPr dirty="0"/>
              <a:t>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right subtree of 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anEntry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defRPr b="1"/>
            </a:pPr>
            <a:r>
              <a:rPr dirty="0"/>
              <a:t>else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Give the root a right child containing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endParaRPr i="0" dirty="0"/>
          </a:p>
          <a:p>
            <a:pPr defTabSz="45720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defTabSz="457200">
              <a:defRPr b="1"/>
            </a:pPr>
            <a:r>
              <a:rPr dirty="0"/>
              <a:t>return </a:t>
            </a:r>
            <a:r>
              <a:rPr b="0" dirty="0"/>
              <a:t>result</a:t>
            </a:r>
            <a:endParaRPr b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 Implementation</a:t>
            </a:r>
          </a:p>
        </p:txBody>
      </p:sp>
      <p:sp>
        <p:nvSpPr>
          <p:cNvPr id="128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667512">
              <a:defRPr sz="2628"/>
            </a:pPr>
            <a:r>
              <a:rPr sz="1800" b="0" dirty="0"/>
              <a:t>The public method </a:t>
            </a:r>
            <a:r>
              <a:rPr sz="1800" b="0" dirty="0">
                <a:latin typeface="Courier New"/>
                <a:ea typeface="Courier New"/>
                <a:cs typeface="Courier New"/>
                <a:sym typeface="Courier New"/>
              </a:rPr>
              <a:t>add</a:t>
            </a:r>
          </a:p>
        </p:txBody>
      </p:sp>
      <p:sp>
        <p:nvSpPr>
          <p:cNvPr id="129" name="public T add(T anEntry)…"/>
          <p:cNvSpPr txBox="1"/>
          <p:nvPr/>
        </p:nvSpPr>
        <p:spPr>
          <a:xfrm>
            <a:off x="600164" y="1136616"/>
            <a:ext cx="6773836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add(T </a:t>
            </a:r>
            <a:r>
              <a:rPr dirty="0" err="1"/>
              <a:t>anEntry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T result =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isEmpty</a:t>
            </a:r>
            <a:r>
              <a:rPr dirty="0"/>
              <a:t>())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setRootNode</a:t>
            </a:r>
            <a:r>
              <a:rPr dirty="0"/>
              <a:t>(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BinaryNode</a:t>
            </a:r>
            <a:r>
              <a:rPr dirty="0"/>
              <a:t>&lt;&gt;(</a:t>
            </a:r>
            <a:r>
              <a:rPr dirty="0" err="1"/>
              <a:t>anEntry</a:t>
            </a:r>
            <a:r>
              <a:rPr dirty="0"/>
              <a:t>));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else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result = </a:t>
            </a:r>
            <a:r>
              <a:rPr dirty="0" err="1"/>
              <a:t>addEntry</a:t>
            </a:r>
            <a:r>
              <a:rPr dirty="0"/>
              <a:t>(</a:t>
            </a:r>
            <a:r>
              <a:rPr dirty="0" err="1"/>
              <a:t>getRootNode</a:t>
            </a:r>
            <a:r>
              <a:rPr dirty="0"/>
              <a:t>(), </a:t>
            </a:r>
            <a:r>
              <a:rPr dirty="0" err="1"/>
              <a:t>anEntry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return</a:t>
            </a:r>
            <a:r>
              <a:rPr dirty="0"/>
              <a:t> result;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add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xfrm>
            <a:off x="249435" y="-127001"/>
            <a:ext cx="8513565" cy="807816"/>
          </a:xfrm>
          <a:prstGeom prst="rect">
            <a:avLst/>
          </a:prstGeom>
        </p:spPr>
        <p:txBody>
          <a:bodyPr/>
          <a:lstStyle/>
          <a:p>
            <a:pPr defTabSz="640079">
              <a:defRPr sz="3080"/>
            </a:pPr>
            <a:r>
              <a:t>Recursive Implementation —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addEntry</a:t>
            </a:r>
          </a:p>
        </p:txBody>
      </p:sp>
      <p:sp>
        <p:nvSpPr>
          <p:cNvPr id="132" name="// Adds anEntry to the nonempty subtree rooted at rootNode.…"/>
          <p:cNvSpPr txBox="1"/>
          <p:nvPr/>
        </p:nvSpPr>
        <p:spPr>
          <a:xfrm>
            <a:off x="443971" y="591914"/>
            <a:ext cx="6312724" cy="564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Adds anEntry to the nonempty subtree rooted at rootNode.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T addEntry(BinaryNode&lt;T&gt; rootNode, T anEntry)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Assertion: rootNode != null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T result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comparison = anEntry.compareTo(rootNode.getData());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(comparison ==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result = rootNode.getData();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rootNode.setData(anEntry);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else</a:t>
            </a:r>
            <a:r>
              <a:t>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(comparison &lt;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(rootNode.hasLeftChild())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result = addEntry(rootNode.getLeftChild(), anEntry);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rootNode.setLeftChild(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BinaryNode&lt;&gt;(anEntry));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(rootNode.hasRightChild())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result = addEntry(rootNode.getRightChild(), anEntry);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rootNode.setRightChild(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BinaryNode&lt;&gt;(anEntry));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addEntry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Iterative Implementation </a:t>
            </a:r>
            <a:r>
              <a:rPr sz="3600" dirty="0"/>
              <a:t>(1</a:t>
            </a:r>
            <a:r>
              <a:rPr lang="en-US" sz="3600" dirty="0"/>
              <a:t> of 2</a:t>
            </a:r>
            <a:r>
              <a:rPr sz="3600" dirty="0"/>
              <a:t>)</a:t>
            </a:r>
          </a:p>
        </p:txBody>
      </p:sp>
      <p:sp>
        <p:nvSpPr>
          <p:cNvPr id="136" name="Algorithm addEntry(binarySearchTree, anEntry)…"/>
          <p:cNvSpPr txBox="1"/>
          <p:nvPr/>
        </p:nvSpPr>
        <p:spPr>
          <a:xfrm>
            <a:off x="443971" y="807814"/>
            <a:ext cx="7156734" cy="4944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400"/>
              </a:spcBef>
              <a:defRPr sz="1700" b="1"/>
            </a:pPr>
            <a:r>
              <a:rPr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dirty="0" err="1"/>
              <a:t>addEntry</a:t>
            </a:r>
            <a:r>
              <a:rPr dirty="0"/>
              <a:t>(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anEntry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400"/>
              </a:spcBef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j-lt"/>
                <a:ea typeface="+mj-ea"/>
                <a:cs typeface="+mj-cs"/>
                <a:sym typeface="Arial"/>
              </a:rPr>
              <a:t>/</a:t>
            </a:r>
            <a:r>
              <a:rPr i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/ </a:t>
            </a:r>
            <a:r>
              <a:rPr dirty="0">
                <a:solidFill>
                  <a:schemeClr val="accent6"/>
                </a:solidFill>
              </a:rPr>
              <a:t>Adds a new entry to a binary search tree that is not empty.</a:t>
            </a:r>
          </a:p>
          <a:p>
            <a:pPr defTabSz="457200">
              <a:spcBef>
                <a:spcPts val="400"/>
              </a:spcBef>
              <a:defRPr sz="17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 dirty="0"/>
              <a:t>Returns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null </a:t>
            </a:r>
            <a:r>
              <a:rPr dirty="0"/>
              <a:t>if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did not exist already in the tree. Otherwise, returns the</a:t>
            </a:r>
          </a:p>
          <a:p>
            <a:pPr defTabSz="457200">
              <a:spcBef>
                <a:spcPts val="400"/>
              </a:spcBef>
              <a:defRPr sz="17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 dirty="0"/>
              <a:t>tree entry that matched and was replaced by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.</a:t>
            </a:r>
            <a:endParaRPr i="0" dirty="0"/>
          </a:p>
          <a:p>
            <a:pPr defTabSz="457200">
              <a:spcBef>
                <a:spcPts val="400"/>
              </a:spcBef>
              <a:defRPr sz="1700"/>
            </a:pPr>
            <a:r>
              <a:rPr dirty="0"/>
              <a:t>result  = </a:t>
            </a:r>
            <a:r>
              <a:rPr b="1" dirty="0"/>
              <a:t>null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1901825" defTabSz="457200">
              <a:spcBef>
                <a:spcPts val="400"/>
              </a:spcBef>
              <a:defRPr sz="1700"/>
            </a:pPr>
            <a:r>
              <a:rPr dirty="0" err="1"/>
              <a:t>currentNode</a:t>
            </a:r>
            <a:r>
              <a:rPr dirty="0"/>
              <a:t> =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root node of </a:t>
            </a:r>
            <a:r>
              <a:rPr dirty="0" err="1"/>
              <a:t>binarySearchTree</a:t>
            </a:r>
            <a:r>
              <a:rPr dirty="0"/>
              <a:t> found = </a:t>
            </a:r>
            <a:r>
              <a:rPr b="1" dirty="0"/>
              <a:t>false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400"/>
              </a:spcBef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while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(found </a:t>
            </a:r>
            <a:r>
              <a:rPr dirty="0"/>
              <a:t>is false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</a:t>
            </a:r>
            <a:endParaRPr i="0" dirty="0"/>
          </a:p>
          <a:p>
            <a:pPr defTabSz="457200">
              <a:spcBef>
                <a:spcPts val="400"/>
              </a:spcBef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1" indent="228600" defTabSz="457200">
              <a:spcBef>
                <a:spcPts val="400"/>
              </a:spcBef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matches the entry in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</a:t>
            </a:r>
            <a:endParaRPr i="0" dirty="0"/>
          </a:p>
          <a:p>
            <a:pPr lvl="1" indent="228600" defTabSz="457200">
              <a:spcBef>
                <a:spcPts val="400"/>
              </a:spcBef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2" indent="457200" defTabSz="457200">
              <a:spcBef>
                <a:spcPts val="400"/>
              </a:spcBef>
              <a:defRPr sz="1700"/>
            </a:pPr>
            <a:r>
              <a:rPr dirty="0"/>
              <a:t>found = </a:t>
            </a:r>
            <a:r>
              <a:rPr b="1" dirty="0"/>
              <a:t>true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400"/>
              </a:spcBef>
              <a:defRPr sz="1700"/>
            </a:pPr>
            <a:r>
              <a:rPr dirty="0"/>
              <a:t>result =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entry in </a:t>
            </a:r>
            <a:r>
              <a:rPr dirty="0" err="1"/>
              <a:t>currentNode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400"/>
              </a:spcBef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Replace entry in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with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endParaRPr i="0" dirty="0"/>
          </a:p>
          <a:p>
            <a:pPr lvl="1" indent="228600" defTabSz="457200">
              <a:spcBef>
                <a:spcPts val="400"/>
              </a:spcBef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lvl="1" indent="228600" defTabSz="457200">
              <a:spcBef>
                <a:spcPts val="400"/>
              </a:spcBef>
              <a:defRPr sz="1700"/>
            </a:pPr>
            <a:r>
              <a:rPr b="1" dirty="0"/>
              <a:t>else  if </a:t>
            </a:r>
            <a:r>
              <a:rPr dirty="0"/>
              <a:t>(</a:t>
            </a:r>
            <a:r>
              <a:rPr dirty="0" err="1"/>
              <a:t>newEntry</a:t>
            </a:r>
            <a:r>
              <a:rPr dirty="0"/>
              <a:t>  &lt;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entry in </a:t>
            </a:r>
            <a:r>
              <a:rPr dirty="0" err="1"/>
              <a:t>currentNode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spcBef>
                <a:spcPts val="400"/>
              </a:spcBef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Iterative Implementation </a:t>
            </a:r>
            <a:r>
              <a:rPr sz="3600" dirty="0"/>
              <a:t>(</a:t>
            </a:r>
            <a:r>
              <a:rPr lang="en-US" sz="3600" dirty="0"/>
              <a:t>2 of </a:t>
            </a:r>
            <a:r>
              <a:rPr sz="3600" dirty="0"/>
              <a:t>2)</a:t>
            </a:r>
          </a:p>
        </p:txBody>
      </p:sp>
      <p:sp>
        <p:nvSpPr>
          <p:cNvPr id="140" name="if (currentNode has a left child)…"/>
          <p:cNvSpPr txBox="1"/>
          <p:nvPr/>
        </p:nvSpPr>
        <p:spPr>
          <a:xfrm>
            <a:off x="355071" y="1070278"/>
            <a:ext cx="5625076" cy="5185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R="1595119" lvl="3" indent="685800" defTabSz="457200"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has a left child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 </a:t>
            </a:r>
          </a:p>
          <a:p>
            <a:pPr marR="1595119" lvl="4" indent="914400" defTabSz="457200"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=</a:t>
            </a:r>
            <a:r>
              <a:rPr i="0" spc="-63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left</a:t>
            </a:r>
            <a:r>
              <a:rPr spc="-219" dirty="0"/>
              <a:t> </a:t>
            </a:r>
            <a:r>
              <a:rPr dirty="0"/>
              <a:t>child</a:t>
            </a:r>
            <a:r>
              <a:rPr spc="-219" dirty="0"/>
              <a:t> </a:t>
            </a:r>
            <a:r>
              <a:rPr dirty="0"/>
              <a:t>of</a:t>
            </a:r>
            <a:r>
              <a:rPr spc="-226" dirty="0"/>
              <a:t>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endParaRPr i="0" dirty="0"/>
          </a:p>
          <a:p>
            <a:pPr lvl="3" indent="685800" defTabSz="457200">
              <a:defRPr sz="1700" b="1"/>
            </a:pPr>
            <a:r>
              <a:rPr dirty="0"/>
              <a:t>else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3" indent="685800"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4" indent="914400"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found  = </a:t>
            </a:r>
            <a:r>
              <a:rPr b="1" dirty="0"/>
              <a:t>true</a:t>
            </a:r>
          </a:p>
          <a:p>
            <a:pPr lvl="4" indent="914400" defTabSz="457200"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Give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a left child containing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endParaRPr i="0" dirty="0"/>
          </a:p>
          <a:p>
            <a:pPr lvl="3" indent="685800"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lvl="1" indent="228600"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 // end if-else</a:t>
            </a:r>
          </a:p>
          <a:p>
            <a:pPr lvl="1" indent="228600" defTabSz="457200">
              <a:defRPr sz="1700"/>
            </a:pPr>
            <a:r>
              <a:rPr b="1" dirty="0"/>
              <a:t>else </a:t>
            </a:r>
            <a:r>
              <a:rPr dirty="0">
                <a:solidFill>
                  <a:schemeClr val="accent6"/>
                </a:solidFill>
              </a:rPr>
              <a:t>// </a:t>
            </a:r>
            <a:r>
              <a:rPr dirty="0" err="1">
                <a:solidFill>
                  <a:schemeClr val="accent6"/>
                </a:solidFill>
              </a:rPr>
              <a:t>anEntry</a:t>
            </a:r>
            <a:r>
              <a:rPr dirty="0">
                <a:solidFill>
                  <a:schemeClr val="accent6"/>
                </a:solidFill>
              </a:rPr>
              <a:t> &gt; </a:t>
            </a:r>
            <a:r>
              <a:rPr i="1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entry in </a:t>
            </a:r>
            <a:r>
              <a:rPr dirty="0" err="1">
                <a:solidFill>
                  <a:schemeClr val="accent6"/>
                </a:solidFill>
              </a:rPr>
              <a:t>currentNode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marR="1525269" lvl="3" indent="685800" defTabSz="457200"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has a right child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 </a:t>
            </a:r>
          </a:p>
          <a:p>
            <a:pPr marR="1525269" lvl="4" indent="914400" defTabSz="457200"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r>
              <a:rPr i="0" spc="-92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=</a:t>
            </a:r>
            <a:r>
              <a:rPr i="0" spc="-141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right</a:t>
            </a:r>
            <a:r>
              <a:rPr spc="-262" dirty="0"/>
              <a:t> </a:t>
            </a:r>
            <a:r>
              <a:rPr dirty="0"/>
              <a:t>child</a:t>
            </a:r>
            <a:r>
              <a:rPr spc="-262" dirty="0"/>
              <a:t> </a:t>
            </a:r>
            <a:r>
              <a:rPr dirty="0"/>
              <a:t>of</a:t>
            </a:r>
            <a:r>
              <a:rPr spc="-269" dirty="0"/>
              <a:t>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endParaRPr i="0" dirty="0"/>
          </a:p>
          <a:p>
            <a:pPr lvl="3" indent="685800" defTabSz="457200">
              <a:defRPr sz="1700" b="1"/>
            </a:pPr>
            <a:r>
              <a:rPr dirty="0"/>
              <a:t>else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3" indent="685800"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4" indent="914400"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found  = </a:t>
            </a:r>
            <a:r>
              <a:rPr b="1" dirty="0"/>
              <a:t>true</a:t>
            </a:r>
          </a:p>
          <a:p>
            <a:pPr lvl="4" indent="914400" defTabSz="457200"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Give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currentNode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a right child containing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endParaRPr i="0" dirty="0"/>
          </a:p>
          <a:p>
            <a:pPr lvl="3" indent="685800"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lvl="1" indent="228600"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  </a:t>
            </a:r>
            <a:r>
              <a:rPr i="1" dirty="0">
                <a:solidFill>
                  <a:schemeClr val="accent6"/>
                </a:solidFill>
              </a:rPr>
              <a:t>// end if</a:t>
            </a:r>
          </a:p>
          <a:p>
            <a:pPr defTabSz="457200"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 </a:t>
            </a:r>
            <a:r>
              <a:rPr i="1" dirty="0">
                <a:solidFill>
                  <a:schemeClr val="accent6"/>
                </a:solidFill>
              </a:rPr>
              <a:t>// end while</a:t>
            </a:r>
          </a:p>
          <a:p>
            <a:pPr defTabSz="457200">
              <a:defRPr sz="1700" b="1"/>
            </a:pPr>
            <a:r>
              <a:rPr dirty="0"/>
              <a:t>return </a:t>
            </a:r>
            <a:r>
              <a:rPr b="0" dirty="0"/>
              <a:t>result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a Value</a:t>
            </a:r>
          </a:p>
        </p:txBody>
      </p:sp>
      <p:sp>
        <p:nvSpPr>
          <p:cNvPr id="149" name="FIGURE 26-6 Removing a leaf node N from its parent node P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3776">
              <a:defRPr sz="2376"/>
            </a:lvl1pPr>
          </a:lstStyle>
          <a:p>
            <a:r>
              <a:rPr sz="2000" b="0" dirty="0"/>
              <a:t>Removing a leaf node N from its parent node P</a:t>
            </a:r>
          </a:p>
        </p:txBody>
      </p:sp>
      <p:pic>
        <p:nvPicPr>
          <p:cNvPr id="150" name="2 diagrams illustrates the removal of a leaf node from its parent node. Removing a left child." descr="2 diagrams illustrates the removal of a leaf node from its parent node. Removing a left child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150" y="807814"/>
            <a:ext cx="6717700" cy="2399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2 diagrams illustrates the removal of a leaf node from its parent node. Removing a right child." descr="2 diagrams illustrates the removal of a leaf node from its parent node. Removing a right chil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8268" y="3512929"/>
            <a:ext cx="6842582" cy="2468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a Value</a:t>
            </a:r>
          </a:p>
        </p:txBody>
      </p:sp>
      <p:sp>
        <p:nvSpPr>
          <p:cNvPr id="154" name="FIGURE 26-7 Removing a node N from its parent node P when N has one chil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384047">
              <a:defRPr sz="1848"/>
            </a:pPr>
            <a:r>
              <a:rPr sz="1800" b="0" dirty="0"/>
              <a:t>Removing a node </a:t>
            </a:r>
            <a:r>
              <a:rPr sz="1800" b="0" i="1" dirty="0"/>
              <a:t>N</a:t>
            </a:r>
            <a:r>
              <a:rPr sz="1800" b="0" dirty="0"/>
              <a:t> from its parent node </a:t>
            </a:r>
            <a:r>
              <a:rPr sz="1800" b="0" i="1" dirty="0"/>
              <a:t>P</a:t>
            </a:r>
            <a:r>
              <a:rPr sz="1800" b="0" dirty="0"/>
              <a:t> when </a:t>
            </a:r>
            <a:r>
              <a:rPr sz="1800" b="0" i="1" dirty="0"/>
              <a:t>N</a:t>
            </a:r>
            <a:r>
              <a:rPr sz="1800" b="0" dirty="0"/>
              <a:t> has one child</a:t>
            </a:r>
          </a:p>
        </p:txBody>
      </p:sp>
      <p:pic>
        <p:nvPicPr>
          <p:cNvPr id="155" name="2 diagrams illustrate the removal of a node and represent 2 possible configurations of removing node.&#10;&#10;Picture 2" descr="2 diagrams illustrate the removal of a node and represent 2 possible configurations of removing nod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336" y="953646"/>
            <a:ext cx="6443730" cy="4731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2 diagrams illustrate the removal of a node and represent 2 possible configurations of removing node.&#10;&#10;Picture 2" descr="2 diagrams illustrate the removal of a node and represent 2 possible configurations of removing node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369" y="820514"/>
            <a:ext cx="6932595" cy="2550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2 diagrams illustrate the removal of a node and represent 2 possible configurations of removing node.&#10;&#10;Picture 2" descr="2 diagrams illustrate the removal of a node and represent 2 possible configurations of removing node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680" y="3427185"/>
            <a:ext cx="6660976" cy="2550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a Value</a:t>
            </a:r>
          </a:p>
        </p:txBody>
      </p:sp>
      <p:sp>
        <p:nvSpPr>
          <p:cNvPr id="160" name="FIGURE 26-8 Two possible configurations of a node N that has two childre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02336">
              <a:defRPr sz="1936"/>
            </a:pPr>
            <a:r>
              <a:rPr sz="1800" b="0" dirty="0"/>
              <a:t>Two possible configurations of a node </a:t>
            </a:r>
            <a:r>
              <a:rPr sz="1800" b="0" i="1" dirty="0"/>
              <a:t>N</a:t>
            </a:r>
            <a:r>
              <a:rPr sz="1800" b="0" dirty="0"/>
              <a:t> that has two children</a:t>
            </a:r>
          </a:p>
        </p:txBody>
      </p:sp>
      <p:pic>
        <p:nvPicPr>
          <p:cNvPr id="161" name="2 diagrams illustrate configurations for N.Node N is a left child." descr="2 diagrams illustrate configurations for N.Node N is a left child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174495"/>
            <a:ext cx="3550932" cy="3567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2 diagrams illustrate configurations for N. Node N is a right child." descr="2 diagrams illustrate configurations for N. Node N is a right chil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8491" y="1181471"/>
            <a:ext cx="3838309" cy="3567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>
            <a:spLocks noGrp="1"/>
          </p:cNvSpPr>
          <p:nvPr>
            <p:ph type="title"/>
          </p:nvPr>
        </p:nvSpPr>
        <p:spPr>
          <a:xfrm>
            <a:off x="249435" y="96981"/>
            <a:ext cx="8513565" cy="710833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sz="2800" dirty="0"/>
              <a:t>Successive removals from a binary search tree (Part 1)</a:t>
            </a:r>
          </a:p>
        </p:txBody>
      </p:sp>
      <p:pic>
        <p:nvPicPr>
          <p:cNvPr id="173" name="Four diagrams represent removals in a binary tree. A binary search tree" descr="Four diagrams represent removals in a binary tree. A binary search tre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571" y="1435419"/>
            <a:ext cx="3810001" cy="3612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Four diagrams represent removals in a binary tree. The tree after removing Chad." descr="Four diagrams represent removals in a binary tree. The tree after removing Cha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5599" y="1435419"/>
            <a:ext cx="3810001" cy="3788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Search Tree</a:t>
            </a:r>
          </a:p>
        </p:txBody>
      </p:sp>
      <p:sp>
        <p:nvSpPr>
          <p:cNvPr id="58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400049" y="722512"/>
            <a:ext cx="8371418" cy="3298343"/>
          </a:xfrm>
          <a:prstGeom prst="rect">
            <a:avLst/>
          </a:prstGeom>
        </p:spPr>
        <p:txBody>
          <a:bodyPr/>
          <a:lstStyle/>
          <a:p>
            <a:r>
              <a:rPr dirty="0"/>
              <a:t>For each node in a binary search tree</a:t>
            </a:r>
          </a:p>
          <a:p>
            <a:pPr lvl="1"/>
            <a:r>
              <a:rPr dirty="0"/>
              <a:t>Node’s data is greater than all data in node’s left subtree</a:t>
            </a:r>
          </a:p>
          <a:p>
            <a:pPr lvl="1"/>
            <a:r>
              <a:rPr dirty="0"/>
              <a:t>Node’s data is less than all data in node’s right subtree</a:t>
            </a:r>
          </a:p>
          <a:p>
            <a:r>
              <a:rPr dirty="0"/>
              <a:t>Every node in a binary search tree is the root of a binary search tree</a:t>
            </a:r>
          </a:p>
        </p:txBody>
      </p:sp>
      <p:pic>
        <p:nvPicPr>
          <p:cNvPr id="59" name="A tree diagram represents search tree structure. There are 3 levels in a tree.&#10;&#10;Picture 1" descr="A tree diagram represents search tree structure. There are 3 levels in a tree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377" y="4021196"/>
            <a:ext cx="5459728" cy="20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sz="2800" dirty="0"/>
              <a:t>Successive removals from a binary search tree (Part 2)</a:t>
            </a:r>
          </a:p>
        </p:txBody>
      </p:sp>
      <p:pic>
        <p:nvPicPr>
          <p:cNvPr id="177" name="Four diagrams represent removals in a binary tree.&#10; The tree after removing Sean." descr="Four diagrams represent removals in a binary tree. The tree after removing Sean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99" y="1647701"/>
            <a:ext cx="3810001" cy="3562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Four diagrams represent removals in a binary tree.&#10;The Tree after removing Kathy." descr="Four diagrams represent removals in a binary tree.The Tree after removing Kathy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397" y="1793547"/>
            <a:ext cx="3810001" cy="3270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BST | Remove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8151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 Implementation</a:t>
            </a:r>
          </a:p>
        </p:txBody>
      </p:sp>
      <p:sp>
        <p:nvSpPr>
          <p:cNvPr id="187" name="Algorithm remove(binarySearchTree, anEntry)…"/>
          <p:cNvSpPr txBox="1"/>
          <p:nvPr/>
        </p:nvSpPr>
        <p:spPr>
          <a:xfrm>
            <a:off x="651651" y="962279"/>
            <a:ext cx="7270997" cy="521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600"/>
              </a:spcBef>
              <a:defRPr sz="1800" b="1"/>
            </a:pPr>
            <a:r>
              <a:rPr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dirty="0"/>
              <a:t>remove(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anEntry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/>
            </a:pPr>
            <a:r>
              <a:rPr dirty="0" err="1"/>
              <a:t>oldEntry</a:t>
            </a:r>
            <a:r>
              <a:rPr dirty="0"/>
              <a:t> = </a:t>
            </a:r>
            <a:r>
              <a:rPr b="1" dirty="0"/>
              <a:t>null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/>
            </a:pPr>
            <a:r>
              <a:rPr b="1" dirty="0"/>
              <a:t>if </a:t>
            </a:r>
            <a:r>
              <a:rPr dirty="0"/>
              <a:t>(</a:t>
            </a:r>
            <a:r>
              <a:rPr dirty="0" err="1"/>
              <a:t>binarySearchTree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is not empty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dirty="0"/>
              <a:t>matches the entry in the root of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binarySearchTree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</a:t>
            </a:r>
            <a:endParaRPr i="0" dirty="0"/>
          </a:p>
          <a:p>
            <a:pPr lvl="2" indent="457200"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oldEntry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= </a:t>
            </a:r>
            <a:r>
              <a:rPr dirty="0"/>
              <a:t>entry in root</a:t>
            </a:r>
          </a:p>
          <a:p>
            <a:pPr lvl="2" indent="457200" defTabSz="457200">
              <a:spcBef>
                <a:spcPts val="600"/>
              </a:spcBef>
              <a:defRPr sz="1800"/>
            </a:pPr>
            <a:r>
              <a:rPr dirty="0" err="1"/>
              <a:t>removeFromRoot</a:t>
            </a:r>
            <a:r>
              <a:rPr dirty="0"/>
              <a:t>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root of </a:t>
            </a:r>
            <a:r>
              <a:rPr dirty="0" err="1"/>
              <a:t>binarySearchTree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else if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&lt; </a:t>
            </a:r>
            <a:r>
              <a:rPr dirty="0"/>
              <a:t>entry in root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</a:t>
            </a:r>
            <a:endParaRPr i="0" dirty="0"/>
          </a:p>
          <a:p>
            <a:pPr lvl="4" indent="914400" defTabSz="457200">
              <a:spcBef>
                <a:spcPts val="600"/>
              </a:spcBef>
              <a:defRPr sz="1800"/>
            </a:pPr>
            <a:r>
              <a:rPr dirty="0" err="1"/>
              <a:t>oldEntry</a:t>
            </a:r>
            <a:r>
              <a:rPr dirty="0"/>
              <a:t> = remove(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left subtree of 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anEntry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else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anEntry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&gt; </a:t>
            </a:r>
            <a:r>
              <a:rPr dirty="0"/>
              <a:t>entry in root</a:t>
            </a:r>
          </a:p>
          <a:p>
            <a:pPr lvl="4" indent="914400" defTabSz="457200">
              <a:spcBef>
                <a:spcPts val="600"/>
              </a:spcBef>
              <a:defRPr sz="1800"/>
            </a:pPr>
            <a:r>
              <a:rPr dirty="0" err="1"/>
              <a:t>oldEntry</a:t>
            </a:r>
            <a:r>
              <a:rPr dirty="0"/>
              <a:t> = remove(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right subtree of 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anEntry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defTabSz="457200">
              <a:spcBef>
                <a:spcPts val="600"/>
              </a:spcBef>
              <a:defRPr sz="1800"/>
            </a:pPr>
            <a:r>
              <a:rPr b="1" dirty="0"/>
              <a:t>return </a:t>
            </a:r>
            <a:r>
              <a:rPr dirty="0" err="1"/>
              <a:t>oldEntry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 Implementation</a:t>
            </a:r>
          </a:p>
        </p:txBody>
      </p:sp>
      <p:sp>
        <p:nvSpPr>
          <p:cNvPr id="191" name="public T remove(T anEntry)…"/>
          <p:cNvSpPr txBox="1"/>
          <p:nvPr/>
        </p:nvSpPr>
        <p:spPr>
          <a:xfrm>
            <a:off x="431800" y="1138014"/>
            <a:ext cx="7493000" cy="206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BA2DA2"/>
                </a:solidFill>
              </a:rPr>
              <a:t>public</a:t>
            </a:r>
            <a:r>
              <a:rPr sz="1600" dirty="0"/>
              <a:t> T remove(T </a:t>
            </a:r>
            <a:r>
              <a:rPr sz="1600" dirty="0" err="1"/>
              <a:t>anEntry</a:t>
            </a:r>
            <a:r>
              <a:rPr sz="1600" dirty="0"/>
              <a:t>)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{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</a:t>
            </a:r>
            <a:r>
              <a:rPr sz="1600" dirty="0" err="1"/>
              <a:t>ReturnObject</a:t>
            </a:r>
            <a:r>
              <a:rPr sz="1600" dirty="0"/>
              <a:t> </a:t>
            </a:r>
            <a:r>
              <a:rPr sz="1600" dirty="0" err="1"/>
              <a:t>oldEntry</a:t>
            </a:r>
            <a:r>
              <a:rPr sz="1600" dirty="0"/>
              <a:t> = </a:t>
            </a:r>
            <a:r>
              <a:rPr sz="1600" dirty="0">
                <a:solidFill>
                  <a:srgbClr val="BA2DA2"/>
                </a:solidFill>
              </a:rPr>
              <a:t>new</a:t>
            </a:r>
            <a:r>
              <a:rPr sz="1600" dirty="0"/>
              <a:t> </a:t>
            </a:r>
            <a:r>
              <a:rPr sz="1600" dirty="0" err="1"/>
              <a:t>ReturnObject</a:t>
            </a:r>
            <a:r>
              <a:rPr sz="1600" dirty="0"/>
              <a:t>(</a:t>
            </a:r>
            <a:r>
              <a:rPr sz="1600" dirty="0">
                <a:solidFill>
                  <a:srgbClr val="BA2DA2"/>
                </a:solidFill>
              </a:rPr>
              <a:t>null</a:t>
            </a:r>
            <a:r>
              <a:rPr sz="1600" dirty="0"/>
              <a:t>);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</a:t>
            </a:r>
            <a:r>
              <a:rPr sz="1600" dirty="0" err="1"/>
              <a:t>BinaryNode</a:t>
            </a:r>
            <a:r>
              <a:rPr sz="1600" dirty="0"/>
              <a:t>&lt;T&gt; </a:t>
            </a:r>
            <a:r>
              <a:rPr sz="1600" dirty="0" err="1"/>
              <a:t>newRoot</a:t>
            </a:r>
            <a:r>
              <a:rPr sz="1600" dirty="0"/>
              <a:t> = </a:t>
            </a:r>
            <a:r>
              <a:rPr sz="1600" dirty="0" err="1"/>
              <a:t>removeEntry</a:t>
            </a:r>
            <a:r>
              <a:rPr sz="1600" dirty="0"/>
              <a:t>(</a:t>
            </a:r>
            <a:r>
              <a:rPr sz="1600" dirty="0" err="1"/>
              <a:t>getRootNode</a:t>
            </a:r>
            <a:r>
              <a:rPr sz="1600" dirty="0"/>
              <a:t>(), </a:t>
            </a:r>
            <a:r>
              <a:rPr sz="1600" dirty="0" err="1"/>
              <a:t>anEntry</a:t>
            </a:r>
            <a:r>
              <a:rPr sz="1600" dirty="0"/>
              <a:t>, </a:t>
            </a:r>
            <a:r>
              <a:rPr sz="1600" dirty="0" err="1"/>
              <a:t>oldEntry</a:t>
            </a:r>
            <a:r>
              <a:rPr sz="1600" dirty="0"/>
              <a:t>);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</a:t>
            </a:r>
            <a:r>
              <a:rPr sz="1600" dirty="0" err="1"/>
              <a:t>setRootNode</a:t>
            </a:r>
            <a:r>
              <a:rPr sz="1600" dirty="0"/>
              <a:t>(</a:t>
            </a:r>
            <a:r>
              <a:rPr sz="1600" dirty="0" err="1"/>
              <a:t>newRoot</a:t>
            </a:r>
            <a:r>
              <a:rPr sz="1600" dirty="0"/>
              <a:t>);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  </a:t>
            </a:r>
            <a:r>
              <a:rPr sz="1600" dirty="0">
                <a:solidFill>
                  <a:srgbClr val="BA2DA2"/>
                </a:solidFill>
              </a:rPr>
              <a:t>return</a:t>
            </a:r>
            <a:r>
              <a:rPr sz="1600" dirty="0"/>
              <a:t> </a:t>
            </a:r>
            <a:r>
              <a:rPr sz="1600" dirty="0" err="1"/>
              <a:t>oldEntry.get</a:t>
            </a:r>
            <a:r>
              <a:rPr sz="1600" dirty="0"/>
              <a:t>();</a:t>
            </a:r>
            <a:endParaRPr sz="16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1600" dirty="0">
                <a:solidFill>
                  <a:srgbClr val="000000"/>
                </a:solidFill>
              </a:rPr>
              <a:t>} </a:t>
            </a:r>
            <a:r>
              <a:rPr sz="1600" dirty="0"/>
              <a:t>// end remove</a:t>
            </a:r>
            <a:endParaRPr sz="1600"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>
            <a:spLocks noGrp="1"/>
          </p:cNvSpPr>
          <p:nvPr>
            <p:ph type="title"/>
          </p:nvPr>
        </p:nvSpPr>
        <p:spPr>
          <a:xfrm>
            <a:off x="249435" y="-101601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 Implementation</a:t>
            </a:r>
          </a:p>
        </p:txBody>
      </p:sp>
      <p:sp>
        <p:nvSpPr>
          <p:cNvPr id="195" name="// Removes an entry from the tree rooted at a given node.…"/>
          <p:cNvSpPr txBox="1"/>
          <p:nvPr/>
        </p:nvSpPr>
        <p:spPr>
          <a:xfrm>
            <a:off x="671333" y="868822"/>
            <a:ext cx="7394933" cy="578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Removes an entry from the tree rooted at a given node.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removeEntry</a:t>
            </a:r>
            <a:r>
              <a:rPr dirty="0"/>
              <a:t>(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rootNode</a:t>
            </a:r>
            <a:r>
              <a:rPr dirty="0"/>
              <a:t>, T </a:t>
            </a:r>
            <a:r>
              <a:rPr dirty="0" err="1"/>
              <a:t>anEntry</a:t>
            </a:r>
            <a:r>
              <a:rPr dirty="0"/>
              <a:t>,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             </a:t>
            </a:r>
            <a:r>
              <a:rPr dirty="0" err="1"/>
              <a:t>ReturnObject</a:t>
            </a:r>
            <a:r>
              <a:rPr dirty="0"/>
              <a:t> </a:t>
            </a:r>
            <a:r>
              <a:rPr dirty="0" err="1"/>
              <a:t>oldEntry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rootNode</a:t>
            </a:r>
            <a:r>
              <a:rPr dirty="0"/>
              <a:t> !=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T </a:t>
            </a:r>
            <a:r>
              <a:rPr dirty="0" err="1"/>
              <a:t>rootData</a:t>
            </a:r>
            <a:r>
              <a:rPr dirty="0"/>
              <a:t> = </a:t>
            </a:r>
            <a:r>
              <a:rPr dirty="0" err="1"/>
              <a:t>rootNode.getData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comparison = </a:t>
            </a:r>
            <a:r>
              <a:rPr dirty="0" err="1"/>
              <a:t>entry.compareTo</a:t>
            </a:r>
            <a:r>
              <a:rPr dirty="0"/>
              <a:t>(</a:t>
            </a:r>
            <a:r>
              <a:rPr dirty="0" err="1"/>
              <a:t>rootData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>
                <a:solidFill>
                  <a:srgbClr val="000000"/>
                </a:solidFill>
              </a:rPr>
              <a:t> (comparison ==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>
                <a:solidFill>
                  <a:srgbClr val="000000"/>
                </a:solidFill>
              </a:rPr>
              <a:t>)       </a:t>
            </a:r>
            <a:r>
              <a:rPr dirty="0"/>
              <a:t>// </a:t>
            </a:r>
            <a:r>
              <a:rPr dirty="0" err="1"/>
              <a:t>anEntry</a:t>
            </a:r>
            <a:r>
              <a:rPr dirty="0"/>
              <a:t> == root entry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oldEntry.set</a:t>
            </a:r>
            <a:r>
              <a:rPr dirty="0"/>
              <a:t>(</a:t>
            </a:r>
            <a:r>
              <a:rPr dirty="0" err="1"/>
              <a:t>rootData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rootNode</a:t>
            </a:r>
            <a:r>
              <a:rPr dirty="0"/>
              <a:t> = </a:t>
            </a:r>
            <a:r>
              <a:rPr dirty="0" err="1"/>
              <a:t>removeFromRoot</a:t>
            </a:r>
            <a:r>
              <a:rPr dirty="0"/>
              <a:t>(</a:t>
            </a:r>
            <a:r>
              <a:rPr dirty="0" err="1"/>
              <a:t>rootNode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}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>
                <a:solidFill>
                  <a:srgbClr val="BA2DA2"/>
                </a:solidFill>
              </a:rPr>
              <a:t>else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>
                <a:solidFill>
                  <a:srgbClr val="000000"/>
                </a:solidFill>
              </a:rPr>
              <a:t> (comparison &lt;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>
                <a:solidFill>
                  <a:srgbClr val="000000"/>
                </a:solidFill>
              </a:rPr>
              <a:t>)   </a:t>
            </a:r>
            <a:r>
              <a:rPr dirty="0"/>
              <a:t>// </a:t>
            </a:r>
            <a:r>
              <a:rPr dirty="0" err="1"/>
              <a:t>anEntry</a:t>
            </a:r>
            <a:r>
              <a:rPr dirty="0"/>
              <a:t> &lt; root entry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leftChild</a:t>
            </a:r>
            <a:r>
              <a:rPr dirty="0"/>
              <a:t> = </a:t>
            </a:r>
            <a:r>
              <a:rPr dirty="0" err="1"/>
              <a:t>rootNode.getLeftChild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subtreeRoot</a:t>
            </a:r>
            <a:r>
              <a:rPr dirty="0"/>
              <a:t> = </a:t>
            </a:r>
            <a:r>
              <a:rPr dirty="0" err="1"/>
              <a:t>removeEntry</a:t>
            </a:r>
            <a:r>
              <a:rPr dirty="0"/>
              <a:t>(</a:t>
            </a:r>
            <a:r>
              <a:rPr dirty="0" err="1"/>
              <a:t>leftChild</a:t>
            </a:r>
            <a:r>
              <a:rPr dirty="0"/>
              <a:t>, </a:t>
            </a:r>
            <a:r>
              <a:rPr dirty="0" err="1"/>
              <a:t>anEntry</a:t>
            </a:r>
            <a:r>
              <a:rPr dirty="0"/>
              <a:t>, </a:t>
            </a:r>
            <a:r>
              <a:rPr dirty="0" err="1"/>
              <a:t>oldEntry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rootNode.setLeftChild</a:t>
            </a:r>
            <a:r>
              <a:rPr dirty="0"/>
              <a:t>(</a:t>
            </a:r>
            <a:r>
              <a:rPr dirty="0" err="1"/>
              <a:t>subtreeRoot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}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else</a:t>
            </a:r>
            <a:r>
              <a:rPr dirty="0"/>
              <a:t>                       </a:t>
            </a:r>
            <a:r>
              <a:rPr dirty="0">
                <a:solidFill>
                  <a:srgbClr val="008400"/>
                </a:solidFill>
              </a:rPr>
              <a:t>// </a:t>
            </a:r>
            <a:r>
              <a:rPr dirty="0" err="1">
                <a:solidFill>
                  <a:srgbClr val="008400"/>
                </a:solidFill>
              </a:rPr>
              <a:t>anEntry</a:t>
            </a:r>
            <a:r>
              <a:rPr dirty="0">
                <a:solidFill>
                  <a:srgbClr val="008400"/>
                </a:solidFill>
              </a:rPr>
              <a:t> &gt; root entry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rightChild</a:t>
            </a:r>
            <a:r>
              <a:rPr dirty="0"/>
              <a:t> = </a:t>
            </a:r>
            <a:r>
              <a:rPr dirty="0" err="1"/>
              <a:t>rootNode.getRightChild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   </a:t>
            </a:r>
            <a:r>
              <a:rPr dirty="0"/>
              <a:t>// A different way of coding than for left child: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rootNode.setRightChild</a:t>
            </a:r>
            <a:r>
              <a:rPr dirty="0"/>
              <a:t>(</a:t>
            </a:r>
            <a:r>
              <a:rPr dirty="0" err="1"/>
              <a:t>removeEntry</a:t>
            </a:r>
            <a:r>
              <a:rPr dirty="0"/>
              <a:t>(</a:t>
            </a:r>
            <a:r>
              <a:rPr dirty="0" err="1"/>
              <a:t>rightChild</a:t>
            </a:r>
            <a:r>
              <a:rPr dirty="0"/>
              <a:t>, </a:t>
            </a:r>
            <a:r>
              <a:rPr dirty="0" err="1"/>
              <a:t>anEntry</a:t>
            </a:r>
            <a:r>
              <a:rPr dirty="0"/>
              <a:t>, </a:t>
            </a:r>
            <a:r>
              <a:rPr dirty="0" err="1"/>
              <a:t>oldEntry</a:t>
            </a:r>
            <a:r>
              <a:rPr dirty="0"/>
              <a:t>));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} </a:t>
            </a:r>
            <a:r>
              <a:rPr dirty="0"/>
              <a:t>// end if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if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rootNode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removeEntry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 Implementation</a:t>
            </a:r>
          </a:p>
        </p:txBody>
      </p:sp>
      <p:sp>
        <p:nvSpPr>
          <p:cNvPr id="199" name="Algorithm removeFromRoot(rootNode)…"/>
          <p:cNvSpPr txBox="1"/>
          <p:nvPr/>
        </p:nvSpPr>
        <p:spPr>
          <a:xfrm>
            <a:off x="609909" y="807814"/>
            <a:ext cx="7428605" cy="5211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6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removeFromRoot(rootNode)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Removes the entry in a given root node of a subtree.</a:t>
            </a:r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(rootNode </a:t>
            </a:r>
            <a:r>
              <a:t>has two children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)</a:t>
            </a:r>
            <a:endParaRPr i="0"/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largestNode = </a:t>
            </a:r>
            <a:r>
              <a:t>node with the largest entry in the left subtree of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rootNode</a:t>
            </a:r>
            <a:endParaRPr i="0"/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Replace the entry in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rootNode </a:t>
            </a:r>
            <a:r>
              <a:t>with the entry in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largestNode</a:t>
            </a:r>
            <a:endParaRPr i="0"/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Remove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largestNode </a:t>
            </a:r>
            <a:r>
              <a:t>from the tree</a:t>
            </a: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marR="2488564" defTabSz="457200">
              <a:spcBef>
                <a:spcPts val="600"/>
              </a:spcBef>
              <a:defRPr sz="1800"/>
            </a:pPr>
            <a:r>
              <a:rPr b="1"/>
              <a:t>else if </a:t>
            </a:r>
            <a:r>
              <a:t>(rootNode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has a right child</a:t>
            </a:r>
            <a:r>
              <a:t>) </a:t>
            </a:r>
          </a:p>
          <a:p>
            <a:pPr marR="2488564" lvl="2" indent="457200" defTabSz="457200">
              <a:spcBef>
                <a:spcPts val="600"/>
              </a:spcBef>
              <a:defRPr sz="1800"/>
            </a:pPr>
            <a:r>
              <a:t>rootNode = rootNode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’s right child</a:t>
            </a:r>
          </a:p>
          <a:p>
            <a:pPr defTabSz="457200">
              <a:spcBef>
                <a:spcPts val="600"/>
              </a:spcBef>
              <a:defRPr sz="18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228600" defTabSz="457200">
              <a:spcBef>
                <a:spcPts val="600"/>
              </a:spcBef>
              <a:defRPr sz="1800" b="1"/>
            </a:pPr>
            <a:r>
              <a:t>rootNode = rootNode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’s left child </a:t>
            </a:r>
            <a:r>
              <a:t>//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Possibly </a:t>
            </a:r>
            <a:r>
              <a:t>null</a:t>
            </a:r>
          </a:p>
          <a:p>
            <a:pPr lvl="1" indent="228600"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Assertion: 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rootNode </a:t>
            </a:r>
            <a:r>
              <a:t>was a leaf, it is now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null</a:t>
            </a:r>
            <a:endParaRPr i="0"/>
          </a:p>
          <a:p>
            <a:pPr defTabSz="457200">
              <a:spcBef>
                <a:spcPts val="600"/>
              </a:spcBef>
              <a:defRPr sz="1800"/>
            </a:pPr>
            <a:r>
              <a:rPr b="1"/>
              <a:t>return </a:t>
            </a:r>
            <a:r>
              <a:t>rootNode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 Implementation</a:t>
            </a:r>
          </a:p>
        </p:txBody>
      </p:sp>
      <p:sp>
        <p:nvSpPr>
          <p:cNvPr id="207" name="// Finds the node containing the largest entry in a given tree.…"/>
          <p:cNvSpPr txBox="1"/>
          <p:nvPr/>
        </p:nvSpPr>
        <p:spPr>
          <a:xfrm>
            <a:off x="812801" y="1052830"/>
            <a:ext cx="6604000" cy="27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Finds the node containing the largest entry in a given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</a:t>
            </a:r>
            <a:r>
              <a:rPr dirty="0" err="1"/>
              <a:t>rootNode</a:t>
            </a:r>
            <a:r>
              <a:rPr dirty="0"/>
              <a:t> is the root node of the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Returns the node containing the largest entry in the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findLargest</a:t>
            </a:r>
            <a:r>
              <a:rPr dirty="0"/>
              <a:t>(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rootNode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rootNode.hasRightChild</a:t>
            </a:r>
            <a:r>
              <a:rPr dirty="0"/>
              <a:t>())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rootNode</a:t>
            </a:r>
            <a:r>
              <a:rPr dirty="0"/>
              <a:t> = </a:t>
            </a:r>
            <a:r>
              <a:rPr dirty="0" err="1"/>
              <a:t>findLargest</a:t>
            </a:r>
            <a:r>
              <a:rPr dirty="0"/>
              <a:t>(</a:t>
            </a:r>
            <a:r>
              <a:rPr dirty="0" err="1"/>
              <a:t>rootNode.getRightChild</a:t>
            </a:r>
            <a:r>
              <a:rPr dirty="0"/>
              <a:t>());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rootNode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findLargest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 Implementation</a:t>
            </a:r>
          </a:p>
        </p:txBody>
      </p:sp>
      <p:sp>
        <p:nvSpPr>
          <p:cNvPr id="203" name="// Removes the entry in a given root node of a subtree.…"/>
          <p:cNvSpPr txBox="1"/>
          <p:nvPr/>
        </p:nvSpPr>
        <p:spPr>
          <a:xfrm>
            <a:off x="443971" y="812895"/>
            <a:ext cx="6412122" cy="529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Removes the entry in a given root node of a subtree.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removeFromRoot</a:t>
            </a:r>
            <a:r>
              <a:rPr dirty="0"/>
              <a:t>(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rootNode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Case 1: </a:t>
            </a:r>
            <a:r>
              <a:rPr dirty="0" err="1"/>
              <a:t>rootNode</a:t>
            </a:r>
            <a:r>
              <a:rPr dirty="0"/>
              <a:t> has two children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rootNode.hasLeftChild</a:t>
            </a:r>
            <a:r>
              <a:rPr dirty="0"/>
              <a:t>() &amp;&amp; </a:t>
            </a:r>
            <a:r>
              <a:rPr dirty="0" err="1"/>
              <a:t>rootNode.hasRightChild</a:t>
            </a:r>
            <a:r>
              <a:rPr dirty="0"/>
              <a:t>())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/>
              <a:t>// Find node with largest entry in left subtree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leftSubtreeRoot</a:t>
            </a:r>
            <a:r>
              <a:rPr dirty="0"/>
              <a:t> = </a:t>
            </a:r>
            <a:r>
              <a:rPr dirty="0" err="1"/>
              <a:t>rootNode.getLeftChild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largestNode</a:t>
            </a:r>
            <a:r>
              <a:rPr dirty="0"/>
              <a:t> = </a:t>
            </a:r>
            <a:r>
              <a:rPr dirty="0" err="1"/>
              <a:t>findLargest</a:t>
            </a:r>
            <a:r>
              <a:rPr dirty="0"/>
              <a:t>(</a:t>
            </a:r>
            <a:r>
              <a:rPr dirty="0" err="1"/>
              <a:t>leftSubtreeRoot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/>
              <a:t>// Replace entry in root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rootNode.setData</a:t>
            </a:r>
            <a:r>
              <a:rPr dirty="0"/>
              <a:t>(</a:t>
            </a:r>
            <a:r>
              <a:rPr dirty="0" err="1"/>
              <a:t>largestNode.getData</a:t>
            </a:r>
            <a:r>
              <a:rPr dirty="0"/>
              <a:t>());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/>
              <a:t>// Remove node with largest entry in left subtree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rootNode.setLeftChild</a:t>
            </a:r>
            <a:r>
              <a:rPr dirty="0"/>
              <a:t>(</a:t>
            </a:r>
            <a:r>
              <a:rPr dirty="0" err="1"/>
              <a:t>removeLargest</a:t>
            </a:r>
            <a:r>
              <a:rPr dirty="0"/>
              <a:t>(</a:t>
            </a:r>
            <a:r>
              <a:rPr dirty="0" err="1"/>
              <a:t>leftSubtreeRoot</a:t>
            </a:r>
            <a:r>
              <a:rPr dirty="0"/>
              <a:t>));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if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Case 2: </a:t>
            </a:r>
            <a:r>
              <a:rPr dirty="0" err="1"/>
              <a:t>rootNode</a:t>
            </a:r>
            <a:r>
              <a:rPr dirty="0"/>
              <a:t> has at most one child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else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rootNode.hasRightChild</a:t>
            </a:r>
            <a:r>
              <a:rPr dirty="0"/>
              <a:t>())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rootNode</a:t>
            </a:r>
            <a:r>
              <a:rPr dirty="0"/>
              <a:t> = </a:t>
            </a:r>
            <a:r>
              <a:rPr dirty="0" err="1"/>
              <a:t>rootNode.getRightChild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else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rootNode</a:t>
            </a:r>
            <a:r>
              <a:rPr dirty="0"/>
              <a:t> = </a:t>
            </a:r>
            <a:r>
              <a:rPr dirty="0" err="1"/>
              <a:t>rootNode.getLeftChild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Assertion: If </a:t>
            </a:r>
            <a:r>
              <a:rPr dirty="0" err="1"/>
              <a:t>rootNode</a:t>
            </a:r>
            <a:r>
              <a:rPr dirty="0"/>
              <a:t> was a leaf, it is now null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rootNode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removeEntry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Recursive Implementation</a:t>
            </a:r>
          </a:p>
        </p:txBody>
      </p:sp>
      <p:sp>
        <p:nvSpPr>
          <p:cNvPr id="211" name="// Removes the node containing the largest entry in a given tree.…"/>
          <p:cNvSpPr txBox="1"/>
          <p:nvPr/>
        </p:nvSpPr>
        <p:spPr>
          <a:xfrm>
            <a:off x="685271" y="1025794"/>
            <a:ext cx="7137929" cy="4278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Removes the node containing the largest entry in a given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</a:t>
            </a:r>
            <a:r>
              <a:rPr dirty="0" err="1"/>
              <a:t>rootNode</a:t>
            </a:r>
            <a:r>
              <a:rPr dirty="0"/>
              <a:t> is the root node of the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Returns the root node of the revised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removeLargest</a:t>
            </a:r>
            <a:r>
              <a:rPr dirty="0"/>
              <a:t>(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rootNode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rootNode.hasRightChild</a:t>
            </a:r>
            <a:r>
              <a:rPr dirty="0"/>
              <a:t>())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BinaryNode</a:t>
            </a:r>
            <a:r>
              <a:rPr dirty="0"/>
              <a:t>&lt;T&gt; </a:t>
            </a:r>
            <a:r>
              <a:rPr dirty="0" err="1"/>
              <a:t>rightChild</a:t>
            </a:r>
            <a:r>
              <a:rPr dirty="0"/>
              <a:t> = </a:t>
            </a:r>
            <a:r>
              <a:rPr dirty="0" err="1"/>
              <a:t>rootNode.getRightChild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rightChild</a:t>
            </a:r>
            <a:r>
              <a:rPr dirty="0"/>
              <a:t> = </a:t>
            </a:r>
            <a:r>
              <a:rPr dirty="0" err="1"/>
              <a:t>removeLargest</a:t>
            </a:r>
            <a:r>
              <a:rPr dirty="0"/>
              <a:t>(</a:t>
            </a:r>
            <a:r>
              <a:rPr dirty="0" err="1"/>
              <a:t>rightChild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rootNode.setRightChild</a:t>
            </a:r>
            <a:r>
              <a:rPr dirty="0"/>
              <a:t>(</a:t>
            </a:r>
            <a:r>
              <a:rPr dirty="0" err="1"/>
              <a:t>rightChild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}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else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rootNode</a:t>
            </a:r>
            <a:r>
              <a:rPr dirty="0"/>
              <a:t> = </a:t>
            </a:r>
            <a:r>
              <a:rPr dirty="0" err="1"/>
              <a:t>rootNode.getLeftChild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rootNode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removeLargest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to a Binary Search Tree</a:t>
            </a:r>
          </a:p>
        </p:txBody>
      </p:sp>
      <p:sp>
        <p:nvSpPr>
          <p:cNvPr id="104" name="FIGURE 26-4 A binary search tree before and after adding Chad"/>
          <p:cNvSpPr txBox="1">
            <a:spLocks noGrp="1"/>
          </p:cNvSpPr>
          <p:nvPr>
            <p:ph type="body" sz="quarter" idx="1"/>
          </p:nvPr>
        </p:nvSpPr>
        <p:spPr>
          <a:xfrm>
            <a:off x="269675" y="4919886"/>
            <a:ext cx="8229600" cy="1003300"/>
          </a:xfrm>
          <a:prstGeom prst="rect">
            <a:avLst/>
          </a:prstGeom>
        </p:spPr>
        <p:txBody>
          <a:bodyPr>
            <a:normAutofit/>
          </a:bodyPr>
          <a:lstStyle>
            <a:lvl1pPr defTabSz="466344">
              <a:defRPr sz="2243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sz="2000" b="0" dirty="0"/>
              <a:t>A binary search tree before and after adding Chad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Activity: Let’s add another name to the tree</a:t>
            </a:r>
            <a:endParaRPr sz="2000" b="0" dirty="0"/>
          </a:p>
        </p:txBody>
      </p:sp>
      <p:pic>
        <p:nvPicPr>
          <p:cNvPr id="105" name="2 tree diagrams represent addition of search tree structure. There are 3 levels in first tree diagram before adding Chad" descr="2 tree diagrams represent addition of search tree structure. There are 3 levels in first tree diagram before adding Cha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1314522"/>
            <a:ext cx="4125906" cy="1921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2 tree diagrams represent addition of search tree structure. There are  4 levels after adding Chad.&#10;" descr="2 tree diagrams represent addition of search tree structure. There are  4 levels after adding Chad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1422" y="1316490"/>
            <a:ext cx="4137778" cy="25151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49692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791823" cy="807816"/>
          </a:xfrm>
          <a:prstGeom prst="rect">
            <a:avLst/>
          </a:prstGeom>
        </p:spPr>
        <p:txBody>
          <a:bodyPr>
            <a:normAutofit/>
          </a:bodyPr>
          <a:lstStyle>
            <a:lvl1pPr defTabSz="758951">
              <a:defRPr sz="3652"/>
            </a:lvl1pPr>
          </a:lstStyle>
          <a:p>
            <a:r>
              <a:rPr lang="en-US" dirty="0"/>
              <a:t>Activity: </a:t>
            </a:r>
            <a:r>
              <a:rPr dirty="0"/>
              <a:t>Binary Search Tree</a:t>
            </a:r>
          </a:p>
        </p:txBody>
      </p:sp>
      <p:sp>
        <p:nvSpPr>
          <p:cNvPr id="126" name="FIGURE 28-10 The result of adding 60, 50, 20, 80, 90, 70, 55, 10, 40, and 35 to an initially empty AVL tree and a binary search tree"/>
          <p:cNvSpPr txBox="1">
            <a:spLocks noGrp="1"/>
          </p:cNvSpPr>
          <p:nvPr>
            <p:ph type="body" sz="quarter" idx="1"/>
          </p:nvPr>
        </p:nvSpPr>
        <p:spPr>
          <a:xfrm>
            <a:off x="457200" y="926285"/>
            <a:ext cx="8229600" cy="735931"/>
          </a:xfrm>
          <a:prstGeom prst="rect">
            <a:avLst/>
          </a:prstGeom>
        </p:spPr>
        <p:txBody>
          <a:bodyPr>
            <a:normAutofit/>
          </a:bodyPr>
          <a:lstStyle>
            <a:lvl1pPr defTabSz="402336">
              <a:defRPr sz="1936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BST  </a:t>
            </a:r>
            <a:r>
              <a:rPr lang="en-US" sz="2400" b="0" dirty="0">
                <a:solidFill>
                  <a:srgbClr val="7030A0"/>
                </a:solidFill>
              </a:rPr>
              <a:t>[6</a:t>
            </a:r>
            <a:r>
              <a:rPr sz="2400" b="0" dirty="0">
                <a:solidFill>
                  <a:srgbClr val="7030A0"/>
                </a:solidFill>
              </a:rPr>
              <a:t>0, 50, 20, 80, 90, 70, 55, 10, 40, 35</a:t>
            </a:r>
            <a:r>
              <a:rPr lang="en-US" sz="2400" b="0" dirty="0">
                <a:solidFill>
                  <a:srgbClr val="7030A0"/>
                </a:solidFill>
              </a:rPr>
              <a:t>]</a:t>
            </a:r>
            <a:endParaRPr sz="2400" b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03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249435" y="118469"/>
            <a:ext cx="8791823" cy="807816"/>
          </a:xfrm>
          <a:prstGeom prst="rect">
            <a:avLst/>
          </a:prstGeom>
        </p:spPr>
        <p:txBody>
          <a:bodyPr>
            <a:normAutofit/>
          </a:bodyPr>
          <a:lstStyle>
            <a:lvl1pPr defTabSz="758951">
              <a:defRPr sz="3652"/>
            </a:lvl1pPr>
          </a:lstStyle>
          <a:p>
            <a:r>
              <a:rPr lang="en-US" dirty="0"/>
              <a:t>Solution: </a:t>
            </a:r>
            <a:r>
              <a:rPr dirty="0"/>
              <a:t>Binary Search Tree</a:t>
            </a:r>
          </a:p>
        </p:txBody>
      </p:sp>
      <p:sp>
        <p:nvSpPr>
          <p:cNvPr id="126" name="FIGURE 28-10 The result of adding 60, 50, 20, 80, 90, 70, 55, 10, 40, and 35 to an initially empty AVL tree and a binary search tree"/>
          <p:cNvSpPr txBox="1">
            <a:spLocks noGrp="1"/>
          </p:cNvSpPr>
          <p:nvPr>
            <p:ph type="body" sz="quarter" idx="1"/>
          </p:nvPr>
        </p:nvSpPr>
        <p:spPr>
          <a:xfrm>
            <a:off x="457200" y="926285"/>
            <a:ext cx="8229600" cy="735931"/>
          </a:xfrm>
          <a:prstGeom prst="rect">
            <a:avLst/>
          </a:prstGeom>
        </p:spPr>
        <p:txBody>
          <a:bodyPr>
            <a:normAutofit/>
          </a:bodyPr>
          <a:lstStyle>
            <a:lvl1pPr defTabSz="402336">
              <a:defRPr sz="1936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BST  </a:t>
            </a:r>
            <a:r>
              <a:rPr lang="en-US" sz="2400" b="0" dirty="0">
                <a:solidFill>
                  <a:srgbClr val="7030A0"/>
                </a:solidFill>
              </a:rPr>
              <a:t>[6</a:t>
            </a:r>
            <a:r>
              <a:rPr sz="2400" b="0" dirty="0">
                <a:solidFill>
                  <a:srgbClr val="7030A0"/>
                </a:solidFill>
              </a:rPr>
              <a:t>0, 50, 20, 80, 90, 70, 55, 10, 40, 35</a:t>
            </a:r>
            <a:r>
              <a:rPr lang="en-US" sz="2400" b="0" dirty="0">
                <a:solidFill>
                  <a:srgbClr val="7030A0"/>
                </a:solidFill>
              </a:rPr>
              <a:t>]</a:t>
            </a:r>
            <a:endParaRPr sz="2400" b="0" dirty="0">
              <a:solidFill>
                <a:srgbClr val="7030A0"/>
              </a:solidFill>
            </a:endParaRPr>
          </a:p>
        </p:txBody>
      </p:sp>
      <p:pic>
        <p:nvPicPr>
          <p:cNvPr id="128" name="Two diagrams a, and b illustrates A V L tree and a binary search tree.&#10;&#10;Picture 2" descr="Two diagrams a, and b illustrates A V L tree and a binary search tree.Picture 2"/>
          <p:cNvPicPr>
            <a:picLocks noChangeAspect="1"/>
          </p:cNvPicPr>
          <p:nvPr/>
        </p:nvPicPr>
        <p:blipFill>
          <a:blip r:embed="rId3">
            <a:extLst/>
          </a:blip>
          <a:srcRect l="54847"/>
          <a:stretch>
            <a:fillRect/>
          </a:stretch>
        </p:blipFill>
        <p:spPr>
          <a:xfrm>
            <a:off x="718491" y="1927698"/>
            <a:ext cx="3853509" cy="42793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22753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13231">
              <a:defRPr sz="3432"/>
            </a:lvl1pPr>
          </a:lstStyle>
          <a:p>
            <a:r>
              <a:rPr dirty="0"/>
              <a:t>Interface for the Binary Search Tree (Part 1)</a:t>
            </a:r>
          </a:p>
        </p:txBody>
      </p:sp>
      <p:sp>
        <p:nvSpPr>
          <p:cNvPr id="64" name="/** An interface for a search tree. */…"/>
          <p:cNvSpPr txBox="1"/>
          <p:nvPr/>
        </p:nvSpPr>
        <p:spPr>
          <a:xfrm>
            <a:off x="319846" y="903648"/>
            <a:ext cx="6235038" cy="504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An interface for a search tree.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interface</a:t>
            </a:r>
            <a:r>
              <a:rPr dirty="0"/>
              <a:t> </a:t>
            </a:r>
            <a:r>
              <a:rPr dirty="0" err="1"/>
              <a:t>SearchTreeInterface</a:t>
            </a:r>
            <a:r>
              <a:rPr dirty="0"/>
              <a:t>&lt;T </a:t>
            </a:r>
            <a:r>
              <a:rPr dirty="0">
                <a:solidFill>
                  <a:srgbClr val="BA2DA2"/>
                </a:solidFill>
              </a:rPr>
              <a:t>extends</a:t>
            </a:r>
            <a:r>
              <a:rPr dirty="0"/>
              <a:t> Comparable&lt;? </a:t>
            </a:r>
            <a:r>
              <a:rPr dirty="0">
                <a:solidFill>
                  <a:srgbClr val="BA2DA2"/>
                </a:solidFill>
              </a:rPr>
              <a:t>super</a:t>
            </a:r>
            <a:r>
              <a:rPr dirty="0"/>
              <a:t> T&gt;&gt;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dirty="0">
                <a:solidFill>
                  <a:srgbClr val="BA2DA2"/>
                </a:solidFill>
              </a:rPr>
              <a:t>extends</a:t>
            </a:r>
            <a:r>
              <a:rPr dirty="0"/>
              <a:t> </a:t>
            </a:r>
            <a:r>
              <a:rPr dirty="0" err="1"/>
              <a:t>TreeInterface</a:t>
            </a:r>
            <a:r>
              <a:rPr dirty="0"/>
              <a:t>&lt;T&gt;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Searches for a specific entry in this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anEntry</a:t>
            </a:r>
            <a:r>
              <a:rPr dirty="0"/>
              <a:t>  An object to be found.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True if the object was found in the tree. 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boolean</a:t>
            </a:r>
            <a:r>
              <a:rPr dirty="0"/>
              <a:t> </a:t>
            </a:r>
            <a:r>
              <a:rPr b="1" dirty="0"/>
              <a:t>contains</a:t>
            </a:r>
            <a:r>
              <a:rPr dirty="0"/>
              <a:t>(T </a:t>
            </a:r>
            <a:r>
              <a:rPr dirty="0" err="1"/>
              <a:t>anEntry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Retrieves a specific entry in this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anEntry</a:t>
            </a:r>
            <a:r>
              <a:rPr dirty="0"/>
              <a:t>  An object to be found.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Either the object that was found in the tree 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null if no such object exists. 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</a:t>
            </a:r>
            <a:r>
              <a:rPr b="1" dirty="0" err="1"/>
              <a:t>getEntry</a:t>
            </a:r>
            <a:r>
              <a:rPr dirty="0"/>
              <a:t>(T </a:t>
            </a:r>
            <a:r>
              <a:rPr dirty="0" err="1"/>
              <a:t>anEntry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Adds a new entry to this tree, if it does not match an existing 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object in the tree. Otherwise, replaces the existing object with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the new entry.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anEntry</a:t>
            </a:r>
            <a:r>
              <a:rPr dirty="0"/>
              <a:t>  An object to be added to the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Either null if </a:t>
            </a:r>
            <a:r>
              <a:rPr dirty="0" err="1"/>
              <a:t>anEntry</a:t>
            </a:r>
            <a:r>
              <a:rPr dirty="0"/>
              <a:t> was not in the tree but has been added, 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the existing entry that matched the parameter </a:t>
            </a:r>
            <a:r>
              <a:rPr dirty="0" err="1"/>
              <a:t>anEntry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and has been replaced in the tree. 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</a:t>
            </a:r>
            <a:r>
              <a:rPr b="1" dirty="0"/>
              <a:t>add</a:t>
            </a:r>
            <a:r>
              <a:rPr dirty="0"/>
              <a:t>(T </a:t>
            </a:r>
            <a:r>
              <a:rPr dirty="0" err="1"/>
              <a:t>anEntry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13231">
              <a:defRPr sz="3432"/>
            </a:lvl1pPr>
          </a:lstStyle>
          <a:p>
            <a:r>
              <a:t>Interface for the Binary Search Tree (Part 2)</a:t>
            </a:r>
          </a:p>
        </p:txBody>
      </p:sp>
      <p:sp>
        <p:nvSpPr>
          <p:cNvPr id="68" name="/** Removes a specific entry from this tree.…"/>
          <p:cNvSpPr txBox="1"/>
          <p:nvPr/>
        </p:nvSpPr>
        <p:spPr>
          <a:xfrm>
            <a:off x="249435" y="920549"/>
            <a:ext cx="5617883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Removes a specific entry from this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anEntry</a:t>
            </a:r>
            <a:r>
              <a:rPr dirty="0"/>
              <a:t>  An object to be removed.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Either the object that was removed from the tree 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null if no such object exists. 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</a:t>
            </a:r>
            <a:r>
              <a:rPr b="1" dirty="0"/>
              <a:t>remove</a:t>
            </a:r>
            <a:r>
              <a:rPr dirty="0"/>
              <a:t>(T </a:t>
            </a:r>
            <a:r>
              <a:rPr dirty="0" err="1"/>
              <a:t>anEntry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Creates an iterator that traverses all entries in this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An iterator that provides sequential and ordered access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to the entries in the tree. 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Iterator&lt;T&gt; </a:t>
            </a:r>
            <a:r>
              <a:rPr b="1" dirty="0" err="1"/>
              <a:t>getInorderIterato</a:t>
            </a:r>
            <a:r>
              <a:rPr dirty="0" err="1"/>
              <a:t>r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SearchTreeInterface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xfrm>
            <a:off x="249435" y="-127001"/>
            <a:ext cx="8645130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Beginning the Class Definition</a:t>
            </a:r>
          </a:p>
        </p:txBody>
      </p:sp>
      <p:sp>
        <p:nvSpPr>
          <p:cNvPr id="85" name="package TreePackage;…"/>
          <p:cNvSpPr txBox="1"/>
          <p:nvPr/>
        </p:nvSpPr>
        <p:spPr>
          <a:xfrm>
            <a:off x="443971" y="772833"/>
            <a:ext cx="6323204" cy="547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import</a:t>
            </a:r>
            <a:r>
              <a:rPr dirty="0"/>
              <a:t> </a:t>
            </a:r>
            <a:r>
              <a:rPr dirty="0" err="1"/>
              <a:t>java.util.Iterator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A class that implements ADT binary search tree by extending </a:t>
            </a:r>
            <a:r>
              <a:rPr dirty="0" err="1"/>
              <a:t>BinaryTree</a:t>
            </a:r>
            <a:r>
              <a:rPr dirty="0"/>
              <a:t>.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class</a:t>
            </a:r>
            <a:r>
              <a:rPr dirty="0"/>
              <a:t> </a:t>
            </a:r>
            <a:r>
              <a:rPr dirty="0" err="1"/>
              <a:t>BinarySearchTree</a:t>
            </a:r>
            <a:r>
              <a:rPr dirty="0"/>
              <a:t>&lt;T </a:t>
            </a:r>
            <a:r>
              <a:rPr dirty="0">
                <a:solidFill>
                  <a:srgbClr val="BA2DA2"/>
                </a:solidFill>
              </a:rPr>
              <a:t>extends</a:t>
            </a:r>
            <a:r>
              <a:rPr dirty="0"/>
              <a:t> Comparable&lt;? </a:t>
            </a:r>
            <a:r>
              <a:rPr dirty="0">
                <a:solidFill>
                  <a:srgbClr val="BA2DA2"/>
                </a:solidFill>
              </a:rPr>
              <a:t>super</a:t>
            </a:r>
            <a:r>
              <a:rPr dirty="0"/>
              <a:t> T&gt;&gt;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</a:t>
            </a:r>
            <a:r>
              <a:rPr dirty="0">
                <a:solidFill>
                  <a:srgbClr val="BA2DA2"/>
                </a:solidFill>
              </a:rPr>
              <a:t>extends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&lt;T&gt; </a:t>
            </a:r>
            <a:r>
              <a:rPr dirty="0">
                <a:solidFill>
                  <a:srgbClr val="BA2DA2"/>
                </a:solidFill>
              </a:rPr>
              <a:t>implements</a:t>
            </a:r>
            <a:r>
              <a:rPr dirty="0"/>
              <a:t> </a:t>
            </a:r>
            <a:r>
              <a:rPr dirty="0" err="1"/>
              <a:t>SearchTreeInterface</a:t>
            </a:r>
            <a:r>
              <a:rPr dirty="0"/>
              <a:t>&lt;T&gt;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/>
              <a:t>BinarySearchTree</a:t>
            </a:r>
            <a:r>
              <a:rPr dirty="0"/>
              <a:t>()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super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default constructor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/>
              <a:t>BinarySearchTree</a:t>
            </a:r>
            <a:r>
              <a:rPr dirty="0"/>
              <a:t>(T </a:t>
            </a:r>
            <a:r>
              <a:rPr dirty="0" err="1"/>
              <a:t>rootEntry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super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setRootNode</a:t>
            </a:r>
            <a:r>
              <a:rPr dirty="0"/>
              <a:t>(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BinaryNode</a:t>
            </a:r>
            <a:r>
              <a:rPr dirty="0"/>
              <a:t>&lt;T&gt;(</a:t>
            </a:r>
            <a:r>
              <a:rPr dirty="0" err="1"/>
              <a:t>rootEntry</a:t>
            </a:r>
            <a:r>
              <a:rPr dirty="0"/>
              <a:t>));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constructor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// Disable </a:t>
            </a:r>
            <a:r>
              <a:rPr dirty="0" err="1"/>
              <a:t>setTree</a:t>
            </a:r>
            <a:r>
              <a:rPr dirty="0"/>
              <a:t> (see Segment 26.6)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</a:t>
            </a:r>
            <a:r>
              <a:rPr b="1" dirty="0" err="1"/>
              <a:t>setTree</a:t>
            </a:r>
            <a:r>
              <a:rPr dirty="0"/>
              <a:t>(T </a:t>
            </a:r>
            <a:r>
              <a:rPr dirty="0" err="1"/>
              <a:t>rootData</a:t>
            </a:r>
            <a:r>
              <a:rPr dirty="0"/>
              <a:t>, </a:t>
            </a:r>
            <a:r>
              <a:rPr dirty="0" err="1"/>
              <a:t>BinaryTreeInterface</a:t>
            </a:r>
            <a:r>
              <a:rPr dirty="0"/>
              <a:t>&lt;T&gt; </a:t>
            </a:r>
            <a:r>
              <a:rPr dirty="0" err="1"/>
              <a:t>leftTree</a:t>
            </a:r>
            <a:r>
              <a:rPr dirty="0"/>
              <a:t>,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              </a:t>
            </a:r>
            <a:r>
              <a:rPr dirty="0" err="1"/>
              <a:t>BinaryTreeInterface</a:t>
            </a:r>
            <a:r>
              <a:rPr dirty="0"/>
              <a:t>&lt;T&gt; </a:t>
            </a:r>
            <a:r>
              <a:rPr dirty="0" err="1"/>
              <a:t>rightTree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throw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UnsupportedOperationException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</a:t>
            </a:r>
            <a:r>
              <a:rPr dirty="0" err="1"/>
              <a:t>setTree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lvl="1" indent="228600"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 Implementations of other methods goes here.  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BinarySearchTree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Searching and Retrieving</a:t>
            </a:r>
          </a:p>
        </p:txBody>
      </p:sp>
      <p:sp>
        <p:nvSpPr>
          <p:cNvPr id="8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740962"/>
            <a:ext cx="8229600" cy="500512"/>
          </a:xfrm>
          <a:prstGeom prst="rect">
            <a:avLst/>
          </a:prstGeom>
        </p:spPr>
        <p:txBody>
          <a:bodyPr>
            <a:normAutofit/>
          </a:bodyPr>
          <a:lstStyle>
            <a:lvl1pPr defTabSz="740663">
              <a:defRPr sz="2916"/>
            </a:lvl1pPr>
          </a:lstStyle>
          <a:p>
            <a:r>
              <a:rPr sz="1800" b="0" dirty="0"/>
              <a:t>Recursive algorithm to search a binary search tree</a:t>
            </a:r>
          </a:p>
        </p:txBody>
      </p:sp>
      <p:sp>
        <p:nvSpPr>
          <p:cNvPr id="89" name="Algorithm bstSearch(binarySearchTree, desiredObject)…"/>
          <p:cNvSpPr txBox="1"/>
          <p:nvPr/>
        </p:nvSpPr>
        <p:spPr>
          <a:xfrm>
            <a:off x="391416" y="990181"/>
            <a:ext cx="8229601" cy="4175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82904" defTabSz="457200">
              <a:spcBef>
                <a:spcPts val="600"/>
              </a:spcBef>
              <a:defRPr sz="1800" b="1"/>
            </a:pPr>
            <a:r>
              <a:rPr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dirty="0" err="1"/>
              <a:t>bstSearch</a:t>
            </a:r>
            <a:r>
              <a:rPr dirty="0"/>
              <a:t>(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desiredObject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2904"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 dirty="0"/>
              <a:t>Searches a binary search tree for a given object.</a:t>
            </a:r>
          </a:p>
          <a:p>
            <a:pPr marL="382904"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rPr dirty="0"/>
              <a:t>Returns true if the object is found.</a:t>
            </a:r>
          </a:p>
          <a:p>
            <a:pPr marL="382904" defTabSz="457200">
              <a:spcBef>
                <a:spcPts val="600"/>
              </a:spcBef>
              <a:defRPr sz="1800"/>
            </a:pPr>
            <a:r>
              <a:rPr b="1" dirty="0"/>
              <a:t>if </a:t>
            </a:r>
            <a:r>
              <a:rPr dirty="0"/>
              <a:t>(</a:t>
            </a:r>
            <a:r>
              <a:rPr dirty="0" err="1"/>
              <a:t>binarySearchTree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is empty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5784" defTabSz="457200">
              <a:spcBef>
                <a:spcPts val="600"/>
              </a:spcBef>
              <a:defRPr sz="1800" b="1"/>
            </a:pPr>
            <a:r>
              <a:rPr dirty="0"/>
              <a:t>return false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2904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else if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desiredObject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== </a:t>
            </a:r>
            <a:r>
              <a:rPr dirty="0"/>
              <a:t>object in the root of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binarySearchTree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</a:t>
            </a:r>
            <a:endParaRPr i="0" dirty="0"/>
          </a:p>
          <a:p>
            <a:pPr marL="565784" defTabSz="457200">
              <a:spcBef>
                <a:spcPts val="600"/>
              </a:spcBef>
              <a:defRPr sz="1800" b="1"/>
            </a:pPr>
            <a:r>
              <a:rPr dirty="0"/>
              <a:t>return true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2904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else if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desiredObject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 &lt; </a:t>
            </a:r>
            <a:r>
              <a:rPr dirty="0"/>
              <a:t>object in the root of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binarySearchTree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)</a:t>
            </a:r>
            <a:endParaRPr i="0" dirty="0"/>
          </a:p>
          <a:p>
            <a:pPr marL="565784" defTabSz="457200">
              <a:spcBef>
                <a:spcPts val="600"/>
              </a:spcBef>
              <a:defRPr sz="1800"/>
            </a:pPr>
            <a:r>
              <a:rPr b="1" dirty="0"/>
              <a:t>return </a:t>
            </a:r>
            <a:r>
              <a:rPr dirty="0" err="1"/>
              <a:t>bstSearch</a:t>
            </a:r>
            <a:r>
              <a:rPr dirty="0"/>
              <a:t>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left subtree of 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desiredObject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2904" defTabSz="457200">
              <a:spcBef>
                <a:spcPts val="600"/>
              </a:spcBef>
              <a:defRPr sz="1800" b="1"/>
            </a:pPr>
            <a:r>
              <a:rPr dirty="0"/>
              <a:t>else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65784" defTabSz="457200">
              <a:spcBef>
                <a:spcPts val="600"/>
              </a:spcBef>
              <a:defRPr sz="1800"/>
            </a:pPr>
            <a:r>
              <a:rPr b="1" dirty="0"/>
              <a:t>return </a:t>
            </a:r>
            <a:r>
              <a:rPr dirty="0" err="1"/>
              <a:t>bstSearch</a:t>
            </a:r>
            <a:r>
              <a:rPr dirty="0"/>
              <a:t>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right subtree of </a:t>
            </a:r>
            <a:r>
              <a:rPr dirty="0" err="1"/>
              <a:t>binarySearchTree</a:t>
            </a:r>
            <a:r>
              <a:rPr dirty="0"/>
              <a:t>, </a:t>
            </a:r>
            <a:r>
              <a:rPr dirty="0" err="1"/>
              <a:t>desiredObject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2285</Words>
  <Application>Microsoft Office PowerPoint</Application>
  <PresentationFormat>On-screen Show (4:3)</PresentationFormat>
  <Paragraphs>357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Courier New</vt:lpstr>
      <vt:lpstr>Helvetica</vt:lpstr>
      <vt:lpstr>Menlo</vt:lpstr>
      <vt:lpstr>Times</vt:lpstr>
      <vt:lpstr>Times New Roman</vt:lpstr>
      <vt:lpstr>Verdana</vt:lpstr>
      <vt:lpstr>508 Lecture</vt:lpstr>
      <vt:lpstr>Binary Search Tree Implementation</vt:lpstr>
      <vt:lpstr>Binary Search Tree</vt:lpstr>
      <vt:lpstr>Adding to a Binary Search Tree</vt:lpstr>
      <vt:lpstr>Activity: Binary Search Tree</vt:lpstr>
      <vt:lpstr>Solution: Binary Search Tree</vt:lpstr>
      <vt:lpstr>Interface for the Binary Search Tree (Part 1)</vt:lpstr>
      <vt:lpstr>Interface for the Binary Search Tree (Part 2)</vt:lpstr>
      <vt:lpstr>Beginning the Class Definition</vt:lpstr>
      <vt:lpstr>Searching and Retrieving</vt:lpstr>
      <vt:lpstr>Searching and Retrieving</vt:lpstr>
      <vt:lpstr>Recursive Add Implementation</vt:lpstr>
      <vt:lpstr>Recursive Implementation</vt:lpstr>
      <vt:lpstr>Recursive Implementation — method addEntry</vt:lpstr>
      <vt:lpstr>Iterative Implementation (1 of 2)</vt:lpstr>
      <vt:lpstr>Iterative Implementation (2 of 2)</vt:lpstr>
      <vt:lpstr>Removing a Value</vt:lpstr>
      <vt:lpstr>Removing a Value</vt:lpstr>
      <vt:lpstr>Removing a Value</vt:lpstr>
      <vt:lpstr>Successive removals from a binary search tree (Part 1)</vt:lpstr>
      <vt:lpstr>Successive removals from a binary search tree (Part 2)</vt:lpstr>
      <vt:lpstr>BST | Remove</vt:lpstr>
      <vt:lpstr>Recursive Implementation</vt:lpstr>
      <vt:lpstr>Recursive Implementation</vt:lpstr>
      <vt:lpstr>Recursive Implementation</vt:lpstr>
      <vt:lpstr>Recursive Implementation</vt:lpstr>
      <vt:lpstr>Recursive Implementation</vt:lpstr>
      <vt:lpstr>Recursive Implementation</vt:lpstr>
      <vt:lpstr>Recursive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Gary Thai</cp:lastModifiedBy>
  <cp:revision>68</cp:revision>
  <dcterms:modified xsi:type="dcterms:W3CDTF">2022-03-07T14:36:21Z</dcterms:modified>
</cp:coreProperties>
</file>